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313" r:id="rId5"/>
    <p:sldId id="256" r:id="rId6"/>
    <p:sldId id="264" r:id="rId7"/>
    <p:sldId id="265" r:id="rId8"/>
    <p:sldId id="295" r:id="rId9"/>
    <p:sldId id="325" r:id="rId10"/>
    <p:sldId id="326" r:id="rId11"/>
    <p:sldId id="329" r:id="rId12"/>
    <p:sldId id="332" r:id="rId13"/>
    <p:sldId id="335" r:id="rId14"/>
    <p:sldId id="336" r:id="rId15"/>
    <p:sldId id="337" r:id="rId16"/>
    <p:sldId id="338" r:id="rId17"/>
    <p:sldId id="341" r:id="rId18"/>
    <p:sldId id="342" r:id="rId19"/>
    <p:sldId id="343" r:id="rId20"/>
    <p:sldId id="344" r:id="rId21"/>
    <p:sldId id="345" r:id="rId22"/>
    <p:sldId id="347" r:id="rId23"/>
    <p:sldId id="346" r:id="rId24"/>
    <p:sldId id="351" r:id="rId25"/>
    <p:sldId id="352" r:id="rId26"/>
    <p:sldId id="353" r:id="rId27"/>
    <p:sldId id="354" r:id="rId28"/>
    <p:sldId id="355" r:id="rId29"/>
    <p:sldId id="356" r:id="rId30"/>
    <p:sldId id="357" r:id="rId31"/>
    <p:sldId id="358" r:id="rId32"/>
    <p:sldId id="359" r:id="rId33"/>
    <p:sldId id="297" r:id="rId34"/>
    <p:sldId id="324" r:id="rId35"/>
  </p:sldIdLst>
  <p:sldSz cx="9144000" cy="6858000" type="screen4x3"/>
  <p:notesSz cx="6858000" cy="9144000"/>
  <p:defaultTextStyle>
    <a:defPPr>
      <a:defRPr lang="tr-TR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rgbClr val="660033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rgbClr val="660033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rgbClr val="660033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rgbClr val="660033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rgbClr val="660033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rgbClr val="660033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rgbClr val="660033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rgbClr val="660033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rgbClr val="660033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8" userDrawn="1">
          <p15:clr>
            <a:srgbClr val="A4A3A4"/>
          </p15:clr>
        </p15:guide>
        <p15:guide id="2" pos="28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3399"/>
    <a:srgbClr val="0000CC"/>
    <a:srgbClr val="33CC33"/>
    <a:srgbClr val="FEF5F4"/>
    <a:srgbClr val="FFF4F3"/>
    <a:srgbClr val="CC6600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2527"/>
    <p:restoredTop sz="90296"/>
  </p:normalViewPr>
  <p:slideViewPr>
    <p:cSldViewPr showGuides="1">
      <p:cViewPr varScale="1">
        <p:scale>
          <a:sx n="66" d="100"/>
          <a:sy n="66" d="100"/>
        </p:scale>
        <p:origin x="-1272" y="-102"/>
      </p:cViewPr>
      <p:guideLst>
        <p:guide orient="horz" pos="2178"/>
        <p:guide pos="28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145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316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Asıl metin stillerini düzenlemek için tıklatın</a:t>
            </a:r>
            <a:endParaRPr kumimoji="0" lang="tr-TR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İkinci düzey</a:t>
            </a:r>
            <a:endParaRPr kumimoji="0" lang="tr-TR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Üçüncü düzey</a:t>
            </a:r>
            <a:endParaRPr kumimoji="0" lang="tr-TR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Dördüncü düzey</a:t>
            </a:r>
            <a:endParaRPr kumimoji="0" lang="tr-TR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Beşinci düzey</a:t>
            </a:r>
            <a:endParaRPr kumimoji="0" lang="tr-TR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tr-TR" sz="1200" dirty="0">
                <a:solidFill>
                  <a:schemeClr val="tx1"/>
                </a:solidFill>
              </a:rPr>
            </a:fld>
            <a:endParaRPr lang="tr-TR" sz="120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1 Slayt Görüntüsü Yer Tutucusu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339" name="2 Not Yer Tutucusu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  <p:sp>
        <p:nvSpPr>
          <p:cNvPr id="59396" name="3 Slayt Numarası Yer Tutucusu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tr-TR" sz="1200" dirty="0">
                <a:solidFill>
                  <a:schemeClr val="tx1"/>
                </a:solidFill>
              </a:rPr>
            </a:fld>
            <a:endParaRPr lang="tr-TR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1 Slayt Görüntüsü Yer Tutucusu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363" name="2 Not Yer Tutucusu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  <p:sp>
        <p:nvSpPr>
          <p:cNvPr id="61444" name="3 Slayt Numarası Yer Tutucusu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tr-TR" sz="1200" dirty="0">
                <a:solidFill>
                  <a:schemeClr val="tx1"/>
                </a:solidFill>
              </a:rPr>
            </a:fld>
            <a:endParaRPr lang="tr-TR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1 Slayt Görüntüsü Yer Tutucusu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7" name="2 Not Yer Tutucusu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  <p:sp>
        <p:nvSpPr>
          <p:cNvPr id="62468" name="3 Slayt Numarası Yer Tutucusu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tr-TR" sz="1200" dirty="0">
                <a:solidFill>
                  <a:schemeClr val="tx1"/>
                </a:solidFill>
              </a:rPr>
            </a:fld>
            <a:endParaRPr lang="tr-TR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1 Slayt Görüntüsü Yer Tutucusu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2 Not Yer Tutucusu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  <p:sp>
        <p:nvSpPr>
          <p:cNvPr id="63492" name="3 Slayt Numarası Yer Tutucusu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tr-TR" sz="1200" dirty="0">
                <a:solidFill>
                  <a:schemeClr val="tx1"/>
                </a:solidFill>
              </a:rPr>
            </a:fld>
            <a:endParaRPr lang="tr-TR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1 Slayt Görüntüsü Yer Tutucusu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2 Not Yer Tutucusu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  <p:sp>
        <p:nvSpPr>
          <p:cNvPr id="64516" name="3 Slayt Numarası Yer Tutucusu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tr-TR" sz="1200" dirty="0">
                <a:solidFill>
                  <a:schemeClr val="tx1"/>
                </a:solidFill>
              </a:rPr>
            </a:fld>
            <a:endParaRPr lang="tr-TR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6258" name="Rectangle 7"/>
          <p:cNvSpPr txBox="1">
            <a:spLocks noGrp="1" noChangeArrowheads="1"/>
          </p:cNvSpPr>
          <p:nvPr>
            <p:ph type="sldNum" sz="quarter"/>
          </p:nvPr>
        </p:nvSpPr>
        <p:spPr bwMode="auto"/>
        <p:txBody>
          <a:bodyPr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tr-TR" sz="1200" dirty="0">
                <a:solidFill>
                  <a:schemeClr val="tx1"/>
                </a:solidFill>
              </a:rPr>
            </a:fld>
            <a:endParaRPr lang="tr-TR" sz="1200" dirty="0">
              <a:solidFill>
                <a:schemeClr val="tx1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60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Başlık Slaydı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/>
          <p:nvPr/>
        </p:nvSpPr>
        <p:spPr>
          <a:xfrm>
            <a:off x="228600" y="3200400"/>
            <a:ext cx="8763000" cy="1341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lvl="0" algn="ctr" eaLnBrk="1" hangingPunct="1"/>
            <a:endParaRPr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1" name="Picture 3" descr="ANABNR2"/>
          <p:cNvPicPr>
            <a:picLocks noChangeAspect="1"/>
          </p:cNvPicPr>
          <p:nvPr/>
        </p:nvPicPr>
        <p:blipFill>
          <a:blip r:embed="rId2"/>
          <a:srcRect l="-900" t="-1314" r="-2" b="-36961"/>
          <a:stretch>
            <a:fillRect/>
          </a:stretch>
        </p:blipFill>
        <p:spPr>
          <a:xfrm>
            <a:off x="533400" y="3200400"/>
            <a:ext cx="8458200" cy="1158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Rectangle 4"/>
          <p:cNvSpPr/>
          <p:nvPr/>
        </p:nvSpPr>
        <p:spPr>
          <a:xfrm>
            <a:off x="795338" y="2895600"/>
            <a:ext cx="304800" cy="990600"/>
          </a:xfrm>
          <a:prstGeom prst="rect">
            <a:avLst/>
          </a:prstGeom>
          <a:solidFill>
            <a:schemeClr val="accent2">
              <a:alpha val="50195"/>
            </a:schemeClr>
          </a:solidFill>
          <a:ln w="9525">
            <a:noFill/>
          </a:ln>
        </p:spPr>
        <p:txBody>
          <a:bodyPr wrap="none" anchor="ctr" anchorCtr="0"/>
          <a:p>
            <a:pPr lvl="0" algn="ctr" eaLnBrk="1" hangingPunct="1"/>
            <a:endParaRPr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430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tr-TR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038350" y="4351338"/>
            <a:ext cx="6400800" cy="1371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r>
              <a:rPr lang="tr-TR"/>
              <a:t>Asıl alt başlık stilini düzenlemek için tıklatın</a:t>
            </a:r>
            <a:endParaRPr lang="tr-TR"/>
          </a:p>
        </p:txBody>
      </p:sp>
      <p:sp>
        <p:nvSpPr>
          <p:cNvPr id="16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p>
            <a:pPr algn="r">
              <a:buNone/>
            </a:pPr>
            <a:fld id="{9A0DB2DC-4C9A-4742-B13C-FB6460FD3503}" type="slidenum">
              <a:rPr lang="tr-TR" sz="1400" dirty="0"/>
            </a:fld>
            <a:endParaRPr lang="tr-TR" sz="14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  <a:p>
            <a:pPr lvl="1"/>
            <a:r>
              <a:rPr lang="tr-TR" smtClean="0"/>
              <a:t>İkinci düzey</a:t>
            </a:r>
            <a:endParaRPr lang="tr-TR" smtClean="0"/>
          </a:p>
          <a:p>
            <a:pPr lvl="2"/>
            <a:r>
              <a:rPr lang="tr-TR" smtClean="0"/>
              <a:t>Üçüncü düzey</a:t>
            </a:r>
            <a:endParaRPr lang="tr-TR" smtClean="0"/>
          </a:p>
          <a:p>
            <a:pPr lvl="3"/>
            <a:r>
              <a:rPr lang="tr-TR" smtClean="0"/>
              <a:t>Dördüncü düzey</a:t>
            </a:r>
            <a:endParaRPr lang="tr-TR" smtClean="0"/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tr-TR" dirty="0">
                <a:latin typeface="Times New Roman" panose="02020603050405020304" pitchFamily="18" charset="0"/>
              </a:rPr>
            </a:fld>
            <a:endParaRPr lang="tr-TR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 hasCustomPrompt="1"/>
          </p:nvPr>
        </p:nvSpPr>
        <p:spPr>
          <a:xfrm>
            <a:off x="6896100" y="838200"/>
            <a:ext cx="1943100" cy="53784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 hasCustomPrompt="1"/>
          </p:nvPr>
        </p:nvSpPr>
        <p:spPr>
          <a:xfrm>
            <a:off x="1066800" y="838200"/>
            <a:ext cx="5676900" cy="53784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  <a:p>
            <a:pPr lvl="1"/>
            <a:r>
              <a:rPr lang="tr-TR" smtClean="0"/>
              <a:t>İkinci düzey</a:t>
            </a:r>
            <a:endParaRPr lang="tr-TR" smtClean="0"/>
          </a:p>
          <a:p>
            <a:pPr lvl="2"/>
            <a:r>
              <a:rPr lang="tr-TR" smtClean="0"/>
              <a:t>Üçüncü düzey</a:t>
            </a:r>
            <a:endParaRPr lang="tr-TR" smtClean="0"/>
          </a:p>
          <a:p>
            <a:pPr lvl="3"/>
            <a:r>
              <a:rPr lang="tr-TR" smtClean="0"/>
              <a:t>Dördüncü düzey</a:t>
            </a:r>
            <a:endParaRPr lang="tr-TR" smtClean="0"/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tr-TR" dirty="0">
                <a:latin typeface="Times New Roman" panose="02020603050405020304" pitchFamily="18" charset="0"/>
              </a:rPr>
            </a:fld>
            <a:endParaRPr lang="tr-TR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 hasCustomPrompt="1"/>
          </p:nvPr>
        </p:nvSpPr>
        <p:spPr>
          <a:xfrm>
            <a:off x="1066800" y="210185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  <a:p>
            <a:pPr lvl="1"/>
            <a:r>
              <a:rPr lang="tr-TR" smtClean="0"/>
              <a:t>İkinci düzey</a:t>
            </a:r>
            <a:endParaRPr lang="tr-TR" smtClean="0"/>
          </a:p>
          <a:p>
            <a:pPr lvl="2"/>
            <a:r>
              <a:rPr lang="tr-TR" smtClean="0"/>
              <a:t>Üçüncü düzey</a:t>
            </a:r>
            <a:endParaRPr lang="tr-TR" smtClean="0"/>
          </a:p>
          <a:p>
            <a:pPr lvl="3"/>
            <a:r>
              <a:rPr lang="tr-TR" smtClean="0"/>
              <a:t>Dördüncü düzey</a:t>
            </a:r>
            <a:endParaRPr lang="tr-TR" smtClean="0"/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 hasCustomPrompt="1"/>
          </p:nvPr>
        </p:nvSpPr>
        <p:spPr>
          <a:xfrm>
            <a:off x="5029200" y="2101850"/>
            <a:ext cx="381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  <a:p>
            <a:pPr lvl="1"/>
            <a:r>
              <a:rPr lang="tr-TR" smtClean="0"/>
              <a:t>İkinci düzey</a:t>
            </a:r>
            <a:endParaRPr lang="tr-TR" smtClean="0"/>
          </a:p>
          <a:p>
            <a:pPr lvl="2"/>
            <a:r>
              <a:rPr lang="tr-TR" smtClean="0"/>
              <a:t>Üçüncü düzey</a:t>
            </a:r>
            <a:endParaRPr lang="tr-TR" smtClean="0"/>
          </a:p>
          <a:p>
            <a:pPr lvl="3"/>
            <a:r>
              <a:rPr lang="tr-TR" smtClean="0"/>
              <a:t>Dördüncü düzey</a:t>
            </a:r>
            <a:endParaRPr lang="tr-TR" smtClean="0"/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 hasCustomPrompt="1"/>
          </p:nvPr>
        </p:nvSpPr>
        <p:spPr>
          <a:xfrm>
            <a:off x="5029200" y="4235450"/>
            <a:ext cx="381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  <a:p>
            <a:pPr lvl="1"/>
            <a:r>
              <a:rPr lang="tr-TR" smtClean="0"/>
              <a:t>İkinci düzey</a:t>
            </a:r>
            <a:endParaRPr lang="tr-TR" smtClean="0"/>
          </a:p>
          <a:p>
            <a:pPr lvl="2"/>
            <a:r>
              <a:rPr lang="tr-TR" smtClean="0"/>
              <a:t>Üçüncü düzey</a:t>
            </a:r>
            <a:endParaRPr lang="tr-TR" smtClean="0"/>
          </a:p>
          <a:p>
            <a:pPr lvl="3"/>
            <a:r>
              <a:rPr lang="tr-TR" smtClean="0"/>
              <a:t>Dördüncü düzey</a:t>
            </a:r>
            <a:endParaRPr lang="tr-TR" smtClean="0"/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tr-TR" dirty="0">
                <a:latin typeface="Times New Roman" panose="02020603050405020304" pitchFamily="18" charset="0"/>
              </a:rPr>
            </a:fld>
            <a:endParaRPr lang="tr-TR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 hasCustomPrompt="1"/>
          </p:nvPr>
        </p:nvSpPr>
        <p:spPr>
          <a:xfrm>
            <a:off x="1066800" y="210185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  <a:p>
            <a:pPr lvl="1"/>
            <a:r>
              <a:rPr lang="tr-TR" smtClean="0"/>
              <a:t>İkinci düzey</a:t>
            </a:r>
            <a:endParaRPr lang="tr-TR" smtClean="0"/>
          </a:p>
          <a:p>
            <a:pPr lvl="2"/>
            <a:r>
              <a:rPr lang="tr-TR" smtClean="0"/>
              <a:t>Üçüncü düzey</a:t>
            </a:r>
            <a:endParaRPr lang="tr-TR" smtClean="0"/>
          </a:p>
          <a:p>
            <a:pPr lvl="3"/>
            <a:r>
              <a:rPr lang="tr-TR" smtClean="0"/>
              <a:t>Dördüncü düzey</a:t>
            </a:r>
            <a:endParaRPr lang="tr-TR" smtClean="0"/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Küçük Resim Yer Tutucusu"/>
          <p:cNvSpPr>
            <a:spLocks noGrp="1"/>
          </p:cNvSpPr>
          <p:nvPr>
            <p:ph type="clipArt" sz="half" idx="2"/>
          </p:nvPr>
        </p:nvSpPr>
        <p:spPr>
          <a:xfrm>
            <a:off x="5029200" y="2101850"/>
            <a:ext cx="3810000" cy="4114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kumimoji="0" lang="tr-TR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tr-TR" dirty="0">
                <a:latin typeface="Times New Roman" panose="02020603050405020304" pitchFamily="18" charset="0"/>
              </a:rPr>
            </a:fld>
            <a:endParaRPr lang="tr-TR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 hasCustomPrompt="1"/>
          </p:nvPr>
        </p:nvSpPr>
        <p:spPr>
          <a:xfrm>
            <a:off x="1066800" y="210185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  <a:p>
            <a:pPr lvl="1"/>
            <a:r>
              <a:rPr lang="tr-TR" smtClean="0"/>
              <a:t>İkinci düzey</a:t>
            </a:r>
            <a:endParaRPr lang="tr-TR" smtClean="0"/>
          </a:p>
          <a:p>
            <a:pPr lvl="2"/>
            <a:r>
              <a:rPr lang="tr-TR" smtClean="0"/>
              <a:t>Üçüncü düzey</a:t>
            </a:r>
            <a:endParaRPr lang="tr-TR" smtClean="0"/>
          </a:p>
          <a:p>
            <a:pPr lvl="3"/>
            <a:r>
              <a:rPr lang="tr-TR" smtClean="0"/>
              <a:t>Dördüncü düzey</a:t>
            </a:r>
            <a:endParaRPr lang="tr-TR" smtClean="0"/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 hasCustomPrompt="1"/>
          </p:nvPr>
        </p:nvSpPr>
        <p:spPr>
          <a:xfrm>
            <a:off x="5029200" y="210185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  <a:p>
            <a:pPr lvl="1"/>
            <a:r>
              <a:rPr lang="tr-TR" smtClean="0"/>
              <a:t>İkinci düzey</a:t>
            </a:r>
            <a:endParaRPr lang="tr-TR" smtClean="0"/>
          </a:p>
          <a:p>
            <a:pPr lvl="2"/>
            <a:r>
              <a:rPr lang="tr-TR" smtClean="0"/>
              <a:t>Üçüncü düzey</a:t>
            </a:r>
            <a:endParaRPr lang="tr-TR" smtClean="0"/>
          </a:p>
          <a:p>
            <a:pPr lvl="3"/>
            <a:r>
              <a:rPr lang="tr-TR" smtClean="0"/>
              <a:t>Dördüncü düzey</a:t>
            </a:r>
            <a:endParaRPr lang="tr-TR" smtClean="0"/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tr-TR" dirty="0">
                <a:latin typeface="Times New Roman" panose="02020603050405020304" pitchFamily="18" charset="0"/>
              </a:rPr>
            </a:fld>
            <a:endParaRPr lang="tr-TR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tr-TR" dirty="0">
                <a:latin typeface="Times New Roman" panose="02020603050405020304" pitchFamily="18" charset="0"/>
              </a:rPr>
            </a:fld>
            <a:endParaRPr lang="tr-TR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  <a:p>
            <a:pPr lvl="1"/>
            <a:r>
              <a:rPr lang="tr-TR" smtClean="0"/>
              <a:t>İkinci düzey</a:t>
            </a:r>
            <a:endParaRPr lang="tr-TR" smtClean="0"/>
          </a:p>
          <a:p>
            <a:pPr lvl="2"/>
            <a:r>
              <a:rPr lang="tr-TR" smtClean="0"/>
              <a:t>Üçüncü düzey</a:t>
            </a:r>
            <a:endParaRPr lang="tr-TR" smtClean="0"/>
          </a:p>
          <a:p>
            <a:pPr lvl="3"/>
            <a:r>
              <a:rPr lang="tr-TR" smtClean="0"/>
              <a:t>Dördüncü düzey</a:t>
            </a:r>
            <a:endParaRPr lang="tr-TR" smtClean="0"/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tr-TR" dirty="0">
                <a:latin typeface="Times New Roman" panose="02020603050405020304" pitchFamily="18" charset="0"/>
              </a:rPr>
            </a:fld>
            <a:endParaRPr lang="tr-TR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tr-TR" dirty="0">
                <a:latin typeface="Times New Roman" panose="02020603050405020304" pitchFamily="18" charset="0"/>
              </a:rPr>
            </a:fld>
            <a:endParaRPr lang="tr-TR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 hasCustomPrompt="1"/>
          </p:nvPr>
        </p:nvSpPr>
        <p:spPr>
          <a:xfrm>
            <a:off x="10668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  <a:p>
            <a:pPr lvl="1"/>
            <a:r>
              <a:rPr lang="tr-TR" smtClean="0"/>
              <a:t>İkinci düzey</a:t>
            </a:r>
            <a:endParaRPr lang="tr-TR" smtClean="0"/>
          </a:p>
          <a:p>
            <a:pPr lvl="2"/>
            <a:r>
              <a:rPr lang="tr-TR" smtClean="0"/>
              <a:t>Üçüncü düzey</a:t>
            </a:r>
            <a:endParaRPr lang="tr-TR" smtClean="0"/>
          </a:p>
          <a:p>
            <a:pPr lvl="3"/>
            <a:r>
              <a:rPr lang="tr-TR" smtClean="0"/>
              <a:t>Dördüncü düzey</a:t>
            </a:r>
            <a:endParaRPr lang="tr-TR" smtClean="0"/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 hasCustomPrompt="1"/>
          </p:nvPr>
        </p:nvSpPr>
        <p:spPr>
          <a:xfrm>
            <a:off x="50292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  <a:p>
            <a:pPr lvl="1"/>
            <a:r>
              <a:rPr lang="tr-TR" smtClean="0"/>
              <a:t>İkinci düzey</a:t>
            </a:r>
            <a:endParaRPr lang="tr-TR" smtClean="0"/>
          </a:p>
          <a:p>
            <a:pPr lvl="2"/>
            <a:r>
              <a:rPr lang="tr-TR" smtClean="0"/>
              <a:t>Üçüncü düzey</a:t>
            </a:r>
            <a:endParaRPr lang="tr-TR" smtClean="0"/>
          </a:p>
          <a:p>
            <a:pPr lvl="3"/>
            <a:r>
              <a:rPr lang="tr-TR" smtClean="0"/>
              <a:t>Dördüncü düzey</a:t>
            </a:r>
            <a:endParaRPr lang="tr-TR" smtClean="0"/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tr-TR" dirty="0">
                <a:latin typeface="Times New Roman" panose="02020603050405020304" pitchFamily="18" charset="0"/>
              </a:rPr>
            </a:fld>
            <a:endParaRPr lang="tr-TR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  <a:p>
            <a:pPr lvl="1"/>
            <a:r>
              <a:rPr lang="tr-TR" smtClean="0"/>
              <a:t>İkinci düzey</a:t>
            </a:r>
            <a:endParaRPr lang="tr-TR" smtClean="0"/>
          </a:p>
          <a:p>
            <a:pPr lvl="2"/>
            <a:r>
              <a:rPr lang="tr-TR" smtClean="0"/>
              <a:t>Üçüncü düzey</a:t>
            </a:r>
            <a:endParaRPr lang="tr-TR" smtClean="0"/>
          </a:p>
          <a:p>
            <a:pPr lvl="3"/>
            <a:r>
              <a:rPr lang="tr-TR" smtClean="0"/>
              <a:t>Dördüncü düzey</a:t>
            </a:r>
            <a:endParaRPr lang="tr-TR" smtClean="0"/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  <a:p>
            <a:pPr lvl="1"/>
            <a:r>
              <a:rPr lang="tr-TR" smtClean="0"/>
              <a:t>İkinci düzey</a:t>
            </a:r>
            <a:endParaRPr lang="tr-TR" smtClean="0"/>
          </a:p>
          <a:p>
            <a:pPr lvl="2"/>
            <a:r>
              <a:rPr lang="tr-TR" smtClean="0"/>
              <a:t>Üçüncü düzey</a:t>
            </a:r>
            <a:endParaRPr lang="tr-TR" smtClean="0"/>
          </a:p>
          <a:p>
            <a:pPr lvl="3"/>
            <a:r>
              <a:rPr lang="tr-TR" smtClean="0"/>
              <a:t>Dördüncü düzey</a:t>
            </a:r>
            <a:endParaRPr lang="tr-TR" smtClean="0"/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tr-TR" dirty="0">
                <a:latin typeface="Times New Roman" panose="02020603050405020304" pitchFamily="18" charset="0"/>
              </a:rPr>
            </a:fld>
            <a:endParaRPr lang="tr-TR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tr-TR" dirty="0">
                <a:latin typeface="Times New Roman" panose="02020603050405020304" pitchFamily="18" charset="0"/>
              </a:rPr>
            </a:fld>
            <a:endParaRPr lang="tr-TR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tr-TR" dirty="0">
                <a:latin typeface="Times New Roman" panose="02020603050405020304" pitchFamily="18" charset="0"/>
              </a:rPr>
            </a:fld>
            <a:endParaRPr lang="tr-TR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  <a:p>
            <a:pPr lvl="1"/>
            <a:r>
              <a:rPr lang="tr-TR" smtClean="0"/>
              <a:t>İkinci düzey</a:t>
            </a:r>
            <a:endParaRPr lang="tr-TR" smtClean="0"/>
          </a:p>
          <a:p>
            <a:pPr lvl="2"/>
            <a:r>
              <a:rPr lang="tr-TR" smtClean="0"/>
              <a:t>Üçüncü düzey</a:t>
            </a:r>
            <a:endParaRPr lang="tr-TR" smtClean="0"/>
          </a:p>
          <a:p>
            <a:pPr lvl="3"/>
            <a:r>
              <a:rPr lang="tr-TR" smtClean="0"/>
              <a:t>Dördüncü düzey</a:t>
            </a:r>
            <a:endParaRPr lang="tr-TR" smtClean="0"/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tr-TR" dirty="0">
                <a:latin typeface="Times New Roman" panose="02020603050405020304" pitchFamily="18" charset="0"/>
              </a:rPr>
            </a:fld>
            <a:endParaRPr lang="tr-TR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anose="05000000000000000000" pitchFamily="2" charset="2"/>
              <a:buNone/>
              <a:defRPr/>
            </a:pPr>
            <a:endParaRPr kumimoji="0" lang="tr-TR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tr-TR" dirty="0">
                <a:latin typeface="Times New Roman" panose="02020603050405020304" pitchFamily="18" charset="0"/>
              </a:rPr>
            </a:fld>
            <a:endParaRPr lang="tr-TR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3.png"/><Relationship Id="rId16" Type="http://schemas.openxmlformats.org/officeDocument/2006/relationships/image" Target="../media/image2.jpeg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/>
          <p:nvPr/>
        </p:nvSpPr>
        <p:spPr>
          <a:xfrm>
            <a:off x="152400" y="0"/>
            <a:ext cx="14478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 anchorCtr="0"/>
          <a:p>
            <a:pPr lvl="0" algn="ctr" eaLnBrk="1" hangingPunct="1"/>
            <a:endParaRPr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7" name="Rectangle 3"/>
          <p:cNvSpPr/>
          <p:nvPr/>
        </p:nvSpPr>
        <p:spPr>
          <a:xfrm>
            <a:off x="1676400" y="0"/>
            <a:ext cx="7467600" cy="1219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lvl="0" algn="ctr" eaLnBrk="1" hangingPunct="1"/>
            <a:endParaRPr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8" name="Rectangle 4" descr="Stationery"/>
          <p:cNvSpPr/>
          <p:nvPr/>
        </p:nvSpPr>
        <p:spPr>
          <a:xfrm>
            <a:off x="457200" y="0"/>
            <a:ext cx="1219200" cy="762000"/>
          </a:xfrm>
          <a:prstGeom prst="rect">
            <a:avLst/>
          </a:prstGeom>
          <a:blipFill rotWithShape="0">
            <a:blip r:embed="rId16"/>
          </a:blipFill>
          <a:ln w="9525">
            <a:noFill/>
          </a:ln>
        </p:spPr>
        <p:txBody>
          <a:bodyPr wrap="none" anchor="ctr" anchorCtr="0"/>
          <a:p>
            <a:pPr lvl="0" algn="ctr" eaLnBrk="1" hangingPunct="1"/>
            <a:endParaRPr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9" name="Rectangle 5" descr="Stationery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blipFill rotWithShape="0">
            <a:blip r:embed="rId16"/>
          </a:blipFill>
          <a:ln w="9525">
            <a:noFill/>
          </a:ln>
        </p:spPr>
        <p:txBody>
          <a:bodyPr wrap="none" anchor="ctr" anchorCtr="0"/>
          <a:p>
            <a:pPr lvl="0" algn="ctr" eaLnBrk="1" hangingPunct="1"/>
            <a:endParaRPr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0" name="Rectangle 6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dirty="0"/>
              <a:t>Asıl başlık stili için tıklatın</a:t>
            </a:r>
            <a:endParaRPr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135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400">
                <a:solidFill>
                  <a:schemeClr val="tx2"/>
                </a:solidFill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135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>
              <a:defRPr sz="1400">
                <a:solidFill>
                  <a:schemeClr val="tx2"/>
                </a:solidFill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033" name="Picture 9" descr="anabnr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28725" y="0"/>
            <a:ext cx="7915275" cy="754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4" name="Rectangle 10"/>
          <p:cNvSpPr/>
          <p:nvPr/>
        </p:nvSpPr>
        <p:spPr>
          <a:xfrm>
            <a:off x="304800" y="457200"/>
            <a:ext cx="2514600" cy="304800"/>
          </a:xfrm>
          <a:prstGeom prst="rect">
            <a:avLst/>
          </a:prstGeom>
          <a:solidFill>
            <a:schemeClr val="accent2">
              <a:alpha val="50195"/>
            </a:schemeClr>
          </a:solidFill>
          <a:ln w="9525">
            <a:noFill/>
          </a:ln>
        </p:spPr>
        <p:txBody>
          <a:bodyPr wrap="none" anchor="ctr" anchorCtr="0"/>
          <a:p>
            <a:pPr lvl="0" algn="ctr" eaLnBrk="1" hangingPunct="1"/>
            <a:endParaRPr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13500"/>
            <a:ext cx="9144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2400">
                <a:solidFill>
                  <a:schemeClr val="tx2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tr-TR" dirty="0">
                <a:latin typeface="Times New Roman" panose="02020603050405020304" pitchFamily="18" charset="0"/>
              </a:rPr>
            </a:fld>
            <a:endParaRPr lang="tr-TR" dirty="0">
              <a:latin typeface="Times New Roman" panose="02020603050405020304" pitchFamily="18" charset="0"/>
            </a:endParaRPr>
          </a:p>
        </p:txBody>
      </p:sp>
      <p:sp>
        <p:nvSpPr>
          <p:cNvPr id="1036" name="Rectangle 12"/>
          <p:cNvSpPr>
            <a:spLocks noGrp="1"/>
          </p:cNvSpPr>
          <p:nvPr>
            <p:ph type="body" idx="1"/>
          </p:nvPr>
        </p:nvSpPr>
        <p:spPr>
          <a:xfrm>
            <a:off x="1066800" y="210185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Asıl metin stillerini düzenlemek için tıklatın</a:t>
            </a:r>
            <a:endParaRPr dirty="0"/>
          </a:p>
          <a:p>
            <a:pPr lvl="1"/>
            <a:r>
              <a:rPr dirty="0"/>
              <a:t>İkinci düzey</a:t>
            </a:r>
            <a:endParaRPr dirty="0"/>
          </a:p>
          <a:p>
            <a:pPr lvl="2"/>
            <a:r>
              <a:rPr dirty="0"/>
              <a:t>Üçüncü düzey</a:t>
            </a:r>
            <a:endParaRPr dirty="0"/>
          </a:p>
          <a:p>
            <a:pPr lvl="3"/>
            <a:r>
              <a:rPr dirty="0"/>
              <a:t>Dördüncü düzey</a:t>
            </a:r>
            <a:endParaRPr dirty="0"/>
          </a:p>
          <a:p>
            <a:pPr lvl="4"/>
            <a:r>
              <a:rPr dirty="0"/>
              <a:t>Beşinci düzey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27430" indent="-45593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0330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3230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jpeg"/><Relationship Id="rId3" Type="http://schemas.openxmlformats.org/officeDocument/2006/relationships/hyperlink" Target="http://www.krkariyerrehberlik.com/wp-content/uploads/2018/01/Akran-Zorbaligi-Nedir-Nasil-onlenir.jpg" TargetMode="Externa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image" Target="../media/image8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5.png"/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wmf"/><Relationship Id="rId2" Type="http://schemas.openxmlformats.org/officeDocument/2006/relationships/image" Target="../media/image5.png"/><Relationship Id="rId1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074" name="Küçük Resim Yer Tutucusu 4" descr="C:\Users\amert\Downloads\image1 (1).png"/>
          <p:cNvPicPr/>
          <p:nvPr/>
        </p:nvPicPr>
        <p:blipFill>
          <a:blip r:embed="rId1"/>
          <a:stretch>
            <a:fillRect/>
          </a:stretch>
        </p:blipFill>
        <p:spPr>
          <a:xfrm>
            <a:off x="395288" y="2843213"/>
            <a:ext cx="1382712" cy="1358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Dikdörtgen 1"/>
          <p:cNvSpPr/>
          <p:nvPr/>
        </p:nvSpPr>
        <p:spPr>
          <a:xfrm>
            <a:off x="0" y="324485"/>
            <a:ext cx="9074150" cy="641794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sz="3600" b="0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Arial Black" panose="020B0A0402010202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tr-TR" sz="28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 Black" panose="020B0A04020102020204"/>
                <a:ea typeface="+mn-ea"/>
                <a:cs typeface="Arial" panose="020B0604020202020204" pitchFamily="34" charset="0"/>
              </a:rPr>
              <a:t>ÇANAKKALE ANADOLU İMAM HATİP LİSESİ </a:t>
            </a:r>
            <a:endParaRPr kumimoji="0" lang="tr-TR" sz="2800" b="0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</a:ln>
              <a:solidFill>
                <a:srgbClr val="00206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Arial Black" panose="020B0A0402010202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r-TR" sz="2800" kern="10" noProof="0" dirty="0">
                <a:ln w="12700">
                  <a:solidFill>
                    <a:srgbClr val="EAEAEA"/>
                  </a:solidFill>
                  <a:rou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 Black" panose="020B0A04020102020204"/>
                <a:cs typeface="Arial" panose="020B0604020202020204" pitchFamily="34" charset="0"/>
                <a:sym typeface="+mn-ea"/>
              </a:rPr>
              <a:t>FEN VE SOSYAL BİLİMLER PROJE OKULU</a:t>
            </a:r>
            <a:endParaRPr kumimoji="0" lang="tr-TR" sz="2800" b="0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</a:ln>
              <a:solidFill>
                <a:srgbClr val="00206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Arial Black" panose="020B0A0402010202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sz="3200" b="0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Arial Black" panose="020B0A0402010202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sz="3200" b="0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Arial Black" panose="020B0A0402010202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sz="3200" b="0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Arial Black" panose="020B0A0402010202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sz="3200" b="0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Arial Black" panose="020B0A0402010202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sz="3200" b="0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Arial Black" panose="020B0A0402010202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sz="3200" b="0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Arial Black" panose="020B0A0402010202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tr-TR" sz="2800" b="0" i="0" u="sng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</a:ln>
                <a:solidFill>
                  <a:schemeClr val="tx1">
                    <a:lumMod val="50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 Black" panose="020B0A04020102020204"/>
                <a:ea typeface="+mn-ea"/>
                <a:cs typeface="Arial" panose="020B0604020202020204" pitchFamily="34" charset="0"/>
              </a:rPr>
              <a:t>2025 YKS</a:t>
            </a:r>
            <a:endParaRPr kumimoji="0" lang="tr-TR" sz="2800" b="0" i="0" u="sng" strike="noStrike" kern="10" cap="none" spc="0" normalizeH="0" baseline="0" noProof="0" dirty="0">
              <a:ln w="12700">
                <a:solidFill>
                  <a:srgbClr val="EAEAEA"/>
                </a:solidFill>
                <a:round/>
              </a:ln>
              <a:solidFill>
                <a:schemeClr val="tx1">
                  <a:lumMod val="50000"/>
                </a:schemeClr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Arial Black" panose="020B0A0402010202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tr-TR" sz="2800" b="0" i="0" u="sng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</a:ln>
                <a:solidFill>
                  <a:schemeClr val="tx1">
                    <a:lumMod val="50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 Black" panose="020B0A04020102020204"/>
                <a:ea typeface="+mn-ea"/>
                <a:cs typeface="Arial" panose="020B0604020202020204" pitchFamily="34" charset="0"/>
              </a:rPr>
              <a:t>YÜKSEKÖĞRETİM</a:t>
            </a:r>
            <a:endParaRPr kumimoji="0" lang="tr-TR" sz="2800" b="0" i="0" u="sng" strike="noStrike" kern="10" cap="none" spc="0" normalizeH="0" baseline="0" noProof="0" dirty="0">
              <a:ln w="12700">
                <a:solidFill>
                  <a:srgbClr val="EAEAEA"/>
                </a:solidFill>
                <a:round/>
              </a:ln>
              <a:solidFill>
                <a:schemeClr val="tx1">
                  <a:lumMod val="50000"/>
                </a:schemeClr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Arial Black" panose="020B0A0402010202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tr-TR" sz="2800" b="0" i="0" u="sng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</a:ln>
                <a:solidFill>
                  <a:schemeClr val="tx1">
                    <a:lumMod val="50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 Black" panose="020B0A04020102020204"/>
                <a:ea typeface="+mn-ea"/>
                <a:cs typeface="Arial" panose="020B0604020202020204" pitchFamily="34" charset="0"/>
              </a:rPr>
              <a:t>KURUMLARI SINAVI</a:t>
            </a:r>
            <a:endParaRPr kumimoji="0" lang="tr-TR" sz="3200" b="0" i="0" u="sng" strike="noStrike" kern="10" cap="none" spc="0" normalizeH="0" baseline="0" noProof="0" dirty="0">
              <a:ln w="12700">
                <a:solidFill>
                  <a:srgbClr val="EAEAEA"/>
                </a:solidFill>
                <a:round/>
              </a:ln>
              <a:solidFill>
                <a:schemeClr val="tx1">
                  <a:lumMod val="50000"/>
                </a:schemeClr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Arial Black" panose="020B0A0402010202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tr-TR" sz="3200" b="0" i="0" u="sng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</a:ln>
                <a:solidFill>
                  <a:schemeClr val="tx1">
                    <a:lumMod val="50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 Black" panose="020B0A04020102020204"/>
                <a:ea typeface="+mn-ea"/>
                <a:cs typeface="Arial" panose="020B0604020202020204" pitchFamily="34" charset="0"/>
              </a:rPr>
              <a:t>*</a:t>
            </a:r>
            <a:r>
              <a:rPr kumimoji="0" lang="tr-TR" sz="1400" b="0" i="0" u="sng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</a:ln>
                <a:solidFill>
                  <a:schemeClr val="tx1">
                    <a:lumMod val="50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 Black" panose="020B0A04020102020204"/>
                <a:ea typeface="+mn-ea"/>
                <a:cs typeface="Arial" panose="020B0604020202020204" pitchFamily="34" charset="0"/>
              </a:rPr>
              <a:t>Bu sunum “2024 Yükseköğretim Kurumları Sınavı Kılavuzu”nda yer alan bilgiler</a:t>
            </a:r>
            <a:endParaRPr kumimoji="0" lang="tr-TR" sz="1400" b="0" i="0" u="sng" strike="noStrike" kern="10" cap="none" spc="0" normalizeH="0" baseline="0" noProof="0" dirty="0">
              <a:ln w="12700">
                <a:solidFill>
                  <a:srgbClr val="EAEAEA"/>
                </a:solidFill>
                <a:round/>
              </a:ln>
              <a:solidFill>
                <a:schemeClr val="tx1">
                  <a:lumMod val="50000"/>
                </a:schemeClr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Arial Black" panose="020B0A0402010202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tr-TR" sz="1400" b="0" i="0" u="sng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</a:ln>
                <a:solidFill>
                  <a:schemeClr val="tx1">
                    <a:lumMod val="50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 Black" panose="020B0A04020102020204"/>
                <a:ea typeface="+mn-ea"/>
                <a:cs typeface="Arial" panose="020B0604020202020204" pitchFamily="34" charset="0"/>
              </a:rPr>
              <a:t>doğrultusunda hazırlanmıştır.</a:t>
            </a:r>
            <a:endParaRPr kumimoji="0" lang="tr-TR" sz="1400" b="0" i="0" u="sng" strike="noStrike" kern="10" cap="none" spc="0" normalizeH="0" baseline="0" noProof="0" dirty="0">
              <a:ln w="12700">
                <a:solidFill>
                  <a:srgbClr val="EAEAEA"/>
                </a:solidFill>
                <a:round/>
              </a:ln>
              <a:solidFill>
                <a:schemeClr val="tx1">
                  <a:lumMod val="50000"/>
                </a:schemeClr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Arial Black" panose="020B0A040201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76" name="Küçük Resim Yer Tutucusu 4" descr="C:\Users\amert\Downloads\image1 (1).png"/>
          <p:cNvPicPr/>
          <p:nvPr/>
        </p:nvPicPr>
        <p:blipFill>
          <a:blip r:embed="rId1"/>
          <a:stretch>
            <a:fillRect/>
          </a:stretch>
        </p:blipFill>
        <p:spPr>
          <a:xfrm>
            <a:off x="7524750" y="2767013"/>
            <a:ext cx="1549400" cy="1358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511810" y="980440"/>
            <a:ext cx="8376920" cy="90678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sz="3700">
                <a:solidFill>
                  <a:srgbClr val="000000"/>
                </a:solidFill>
                <a:latin typeface="Evolventa"/>
                <a:ea typeface="Evolventa"/>
              </a:rPr>
              <a:t>Alan Yeterlilik Testi (AYT) </a:t>
            </a:r>
            <a:endParaRPr sz="3700">
              <a:solidFill>
                <a:srgbClr val="000000"/>
              </a:solidFill>
              <a:latin typeface="Evolventa"/>
              <a:ea typeface="Evolventa"/>
            </a:endParaRPr>
          </a:p>
          <a:p>
            <a:pPr algn="ctr"/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İkinci Oturum </a:t>
            </a:r>
            <a:endParaRPr sz="1600" b="1">
              <a:solidFill>
                <a:srgbClr val="000000"/>
              </a:solidFill>
              <a:latin typeface="Evolventa-Bold"/>
              <a:ea typeface="Evolventa-Bold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979295" y="1844358"/>
            <a:ext cx="5080000" cy="337185"/>
          </a:xfrm>
          <a:prstGeom prst="rect">
            <a:avLst/>
          </a:prstGeom>
        </p:spPr>
        <p:txBody>
          <a:bodyPr>
            <a:spAutoFit/>
          </a:bodyPr>
          <a:p>
            <a:pPr algn="ctr"/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Soru Sayıları ve Süreleri:</a:t>
            </a:r>
            <a:endParaRPr sz="1600" b="1">
              <a:solidFill>
                <a:srgbClr val="000000"/>
              </a:solidFill>
              <a:latin typeface="Evolventa-Bold"/>
              <a:ea typeface="Evolventa-Bold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895" y="2493010"/>
            <a:ext cx="8450580" cy="40544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760" y="739140"/>
            <a:ext cx="8587105" cy="571119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185" y="1333500"/>
            <a:ext cx="8489950" cy="510603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 Box 5"/>
          <p:cNvSpPr txBox="1"/>
          <p:nvPr/>
        </p:nvSpPr>
        <p:spPr>
          <a:xfrm>
            <a:off x="11196320" y="5106670"/>
            <a:ext cx="3048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1645" y="730250"/>
            <a:ext cx="8536940" cy="598741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105" y="742950"/>
            <a:ext cx="8673465" cy="60629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930" y="198755"/>
            <a:ext cx="8657590" cy="656209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 Box 5"/>
          <p:cNvSpPr txBox="1"/>
          <p:nvPr/>
        </p:nvSpPr>
        <p:spPr>
          <a:xfrm>
            <a:off x="968375" y="260350"/>
            <a:ext cx="7612380" cy="459105"/>
          </a:xfrm>
          <a:prstGeom prst="rect">
            <a:avLst/>
          </a:prstGeom>
        </p:spPr>
        <p:txBody>
          <a:bodyPr wrap="square">
            <a:noAutofit/>
          </a:bodyPr>
          <a:p>
            <a:pPr algn="ctr"/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Hangi puan türleri için</a:t>
            </a:r>
            <a:r>
              <a:rPr lang="tr-TR" sz="1600" b="1">
                <a:solidFill>
                  <a:srgbClr val="000000"/>
                </a:solidFill>
                <a:latin typeface="Evolventa-Bold"/>
                <a:ea typeface="Evolventa-Bold"/>
              </a:rPr>
              <a:t> </a:t>
            </a:r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hangi testler çözülmeli?</a:t>
            </a:r>
            <a:endParaRPr sz="1600" b="1">
              <a:solidFill>
                <a:srgbClr val="000000"/>
              </a:solidFill>
              <a:latin typeface="Evolventa-Bold"/>
              <a:ea typeface="Evolventa-Bold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935" y="618490"/>
            <a:ext cx="8688705" cy="608203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 Box 5"/>
          <p:cNvSpPr txBox="1"/>
          <p:nvPr/>
        </p:nvSpPr>
        <p:spPr>
          <a:xfrm>
            <a:off x="1044575" y="260350"/>
            <a:ext cx="7456170" cy="337185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sz="1600" b="1">
                <a:solidFill>
                  <a:srgbClr val="004AAD"/>
                </a:solidFill>
                <a:latin typeface="Evolventa-Bold"/>
                <a:ea typeface="Evolventa-Bold"/>
              </a:rPr>
              <a:t>HANG</a:t>
            </a:r>
            <a:r>
              <a:rPr lang="tr-TR" sz="1600" b="1">
                <a:solidFill>
                  <a:srgbClr val="004AAD"/>
                </a:solidFill>
                <a:latin typeface="Evolventa-Bold"/>
                <a:ea typeface="Evolventa-Bold"/>
              </a:rPr>
              <a:t>İ </a:t>
            </a:r>
            <a:r>
              <a:rPr sz="1600" b="1">
                <a:solidFill>
                  <a:srgbClr val="004AAD"/>
                </a:solidFill>
                <a:latin typeface="Evolventa-Bold"/>
                <a:ea typeface="Evolventa-Bold"/>
              </a:rPr>
              <a:t>PUAN?</a:t>
            </a:r>
            <a:r>
              <a:rPr lang="tr-TR" sz="1600" b="1">
                <a:solidFill>
                  <a:srgbClr val="004AAD"/>
                </a:solidFill>
                <a:latin typeface="Evolventa-Bold"/>
                <a:ea typeface="Evolventa-Bold"/>
              </a:rPr>
              <a:t> </a:t>
            </a:r>
            <a:r>
              <a:rPr sz="1600" b="1">
                <a:solidFill>
                  <a:srgbClr val="004AAD"/>
                </a:solidFill>
                <a:latin typeface="Evolventa-Bold"/>
                <a:ea typeface="Evolventa-Bold"/>
              </a:rPr>
              <a:t>HANG</a:t>
            </a:r>
            <a:r>
              <a:rPr lang="tr-TR" sz="1600" b="1">
                <a:solidFill>
                  <a:srgbClr val="004AAD"/>
                </a:solidFill>
                <a:latin typeface="Evolventa-Bold"/>
                <a:ea typeface="Evolventa-Bold"/>
              </a:rPr>
              <a:t>İ </a:t>
            </a:r>
            <a:r>
              <a:rPr sz="1600" b="1">
                <a:solidFill>
                  <a:srgbClr val="004AAD"/>
                </a:solidFill>
                <a:latin typeface="Evolventa-Bold"/>
                <a:ea typeface="Evolventa-Bold"/>
              </a:rPr>
              <a:t>TEST?</a:t>
            </a:r>
            <a:endParaRPr sz="1600" b="1">
              <a:solidFill>
                <a:srgbClr val="004AAD"/>
              </a:solidFill>
              <a:latin typeface="Evolventa-Bold"/>
              <a:ea typeface="Evolventa-Bold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3154680" y="572135"/>
            <a:ext cx="3279775" cy="417195"/>
          </a:xfrm>
          <a:prstGeom prst="rect">
            <a:avLst/>
          </a:prstGeom>
        </p:spPr>
        <p:txBody>
          <a:bodyPr>
            <a:noAutofit/>
          </a:bodyPr>
          <a:p>
            <a:pPr algn="ctr"/>
            <a:r>
              <a:rPr sz="1600" b="1">
                <a:solidFill>
                  <a:srgbClr val="0A4C61"/>
                </a:solidFill>
                <a:latin typeface="Evolventa-Bold"/>
                <a:ea typeface="Evolventa-Bold"/>
              </a:rPr>
              <a:t>SÖZEL</a:t>
            </a:r>
            <a:endParaRPr sz="1600" b="1">
              <a:solidFill>
                <a:srgbClr val="0A4C61"/>
              </a:solidFill>
              <a:latin typeface="Evolventa-Bold"/>
              <a:ea typeface="Evolventa-Bold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2483485" y="836613"/>
            <a:ext cx="5080000" cy="337185"/>
          </a:xfrm>
          <a:prstGeom prst="rect">
            <a:avLst/>
          </a:prstGeom>
        </p:spPr>
        <p:txBody>
          <a:bodyPr>
            <a:spAutoFit/>
          </a:bodyPr>
          <a:p>
            <a:pPr algn="ctr"/>
            <a:r>
              <a:rPr sz="1600" b="1">
                <a:solidFill>
                  <a:srgbClr val="004AAD"/>
                </a:solidFill>
                <a:latin typeface="Evolventa-Bold"/>
                <a:ea typeface="Evolventa-Bold"/>
              </a:rPr>
              <a:t>Lisans Yerle</a:t>
            </a:r>
            <a:r>
              <a:rPr sz="1600" b="1">
                <a:solidFill>
                  <a:srgbClr val="004AAD"/>
                </a:solidFill>
                <a:latin typeface="NotoSans-Bold"/>
                <a:ea typeface="NotoSans-Bold"/>
              </a:rPr>
              <a:t>ş</a:t>
            </a:r>
            <a:r>
              <a:rPr sz="1600" b="1">
                <a:solidFill>
                  <a:srgbClr val="004AAD"/>
                </a:solidFill>
                <a:latin typeface="Evolventa-Bold"/>
                <a:ea typeface="Evolventa-Bold"/>
              </a:rPr>
              <a:t>tirme (SÖZ)</a:t>
            </a:r>
            <a:endParaRPr sz="1600" b="1">
              <a:solidFill>
                <a:srgbClr val="004AAD"/>
              </a:solidFill>
              <a:latin typeface="Evolventa-Bold"/>
              <a:ea typeface="Evolventa-Bold"/>
            </a:endParaRPr>
          </a:p>
        </p:txBody>
      </p:sp>
      <p:graphicFrame>
        <p:nvGraphicFramePr>
          <p:cNvPr id="9" name="Table 8"/>
          <p:cNvGraphicFramePr/>
          <p:nvPr>
            <p:custDataLst>
              <p:tags r:id="rId1"/>
            </p:custDataLst>
          </p:nvPr>
        </p:nvGraphicFramePr>
        <p:xfrm>
          <a:off x="213360" y="1268730"/>
          <a:ext cx="8640445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5515"/>
                <a:gridCol w="3884930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tr-TR" altLang="en-US"/>
                        <a:t>TYT (%)</a:t>
                      </a:r>
                      <a:endParaRPr lang="tr-TR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tr-TR" altLang="en-US"/>
                        <a:t>AYT (%)</a:t>
                      </a:r>
                      <a:endParaRPr lang="tr-TR" altLang="en-US"/>
                    </a:p>
                  </a:txBody>
                  <a:tcPr anchor="ctr" anchorCtr="0"/>
                </a:tc>
              </a:tr>
            </a:tbl>
          </a:graphicData>
        </a:graphic>
      </p:graphicFrame>
      <p:graphicFrame>
        <p:nvGraphicFramePr>
          <p:cNvPr id="10" name="Table 9"/>
          <p:cNvGraphicFramePr/>
          <p:nvPr>
            <p:custDataLst>
              <p:tags r:id="rId2"/>
            </p:custDataLst>
          </p:nvPr>
        </p:nvGraphicFramePr>
        <p:xfrm>
          <a:off x="213360" y="1628775"/>
          <a:ext cx="4794885" cy="2134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5035"/>
                <a:gridCol w="757555"/>
                <a:gridCol w="734060"/>
                <a:gridCol w="1073150"/>
                <a:gridCol w="1315085"/>
              </a:tblGrid>
              <a:tr h="21348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tr-TR" altLang="en-US" sz="1400"/>
                        <a:t>Puan Türü</a:t>
                      </a:r>
                      <a:endParaRPr lang="tr-TR" altLang="en-US" sz="1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tr-TR" altLang="en-US" sz="1400"/>
                        <a:t>Türkçe</a:t>
                      </a:r>
                      <a:endParaRPr lang="tr-TR" altLang="en-US" sz="1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tr-TR" altLang="en-US" sz="1400"/>
                        <a:t>Sosyal</a:t>
                      </a:r>
                      <a:endParaRPr lang="tr-TR" altLang="en-US" sz="1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tr-TR" altLang="en-US" sz="1400"/>
                        <a:t>Matematik</a:t>
                      </a:r>
                      <a:endParaRPr lang="tr-TR" altLang="en-US" sz="1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tr-TR" altLang="en-US" sz="1400"/>
                        <a:t>Fen</a:t>
                      </a:r>
                      <a:endParaRPr lang="tr-TR" altLang="en-US" sz="1400"/>
                    </a:p>
                  </a:txBody>
                  <a:tcPr anchor="ctr" anchorCtr="0"/>
                </a:tc>
              </a:tr>
            </a:tbl>
          </a:graphicData>
        </a:graphic>
      </p:graphicFrame>
      <p:graphicFrame>
        <p:nvGraphicFramePr>
          <p:cNvPr id="11" name="Table 10"/>
          <p:cNvGraphicFramePr/>
          <p:nvPr>
            <p:custDataLst>
              <p:tags r:id="rId3"/>
            </p:custDataLst>
          </p:nvPr>
        </p:nvGraphicFramePr>
        <p:xfrm>
          <a:off x="5008245" y="1649730"/>
          <a:ext cx="3845560" cy="1116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0215"/>
                <a:gridCol w="2125345"/>
              </a:tblGrid>
              <a:tr h="111696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200"/>
                        <a:t>Türk Dili ve Edebiyatı-</a:t>
                      </a:r>
                      <a:endParaRPr lang="en-US" sz="1200"/>
                    </a:p>
                    <a:p>
                      <a:pPr algn="ctr">
                        <a:buNone/>
                      </a:pPr>
                      <a:r>
                        <a:rPr lang="en-US" sz="1200"/>
                        <a:t>Sosyal Bilimler-1</a:t>
                      </a:r>
                      <a:endParaRPr lang="en-US" sz="12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Sosyal Bilimler-2</a:t>
                      </a:r>
                      <a:endParaRPr lang="en-US"/>
                    </a:p>
                  </a:txBody>
                  <a:tcPr anchor="ctr" anchorCtr="0"/>
                </a:tc>
              </a:tr>
            </a:tbl>
          </a:graphicData>
        </a:graphic>
      </p:graphicFrame>
      <p:graphicFrame>
        <p:nvGraphicFramePr>
          <p:cNvPr id="12" name="Table 11"/>
          <p:cNvGraphicFramePr/>
          <p:nvPr>
            <p:custDataLst>
              <p:tags r:id="rId4"/>
            </p:custDataLst>
          </p:nvPr>
        </p:nvGraphicFramePr>
        <p:xfrm>
          <a:off x="4980305" y="2692400"/>
          <a:ext cx="3930650" cy="1495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365"/>
                <a:gridCol w="558800"/>
                <a:gridCol w="619760"/>
                <a:gridCol w="531495"/>
                <a:gridCol w="552450"/>
                <a:gridCol w="576580"/>
                <a:gridCol w="457200"/>
              </a:tblGrid>
              <a:tr h="1056005">
                <a:tc>
                  <a:txBody>
                    <a:bodyPr/>
                    <a:p>
                      <a:pPr algn="ctr">
                        <a:buNone/>
                      </a:pPr>
                      <a:endParaRPr lang="tr-TR" altLang="en-US" sz="800"/>
                    </a:p>
                    <a:p>
                      <a:pPr algn="ctr">
                        <a:buNone/>
                      </a:pPr>
                      <a:endParaRPr lang="tr-TR" altLang="en-US" sz="800"/>
                    </a:p>
                    <a:p>
                      <a:pPr algn="ctr">
                        <a:buNone/>
                      </a:pPr>
                      <a:endParaRPr lang="tr-TR" altLang="en-US" sz="800"/>
                    </a:p>
                    <a:p>
                      <a:pPr algn="ctr">
                        <a:buNone/>
                      </a:pPr>
                      <a:r>
                        <a:rPr lang="tr-TR" altLang="en-US" sz="800"/>
                        <a:t>TDE</a:t>
                      </a:r>
                      <a:endParaRPr lang="tr-TR" altLang="en-US" sz="8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tr-TR" altLang="en-US" sz="800"/>
                    </a:p>
                    <a:p>
                      <a:pPr algn="ctr">
                        <a:buNone/>
                      </a:pPr>
                      <a:endParaRPr lang="tr-TR" altLang="en-US" sz="800"/>
                    </a:p>
                    <a:p>
                      <a:pPr algn="ctr">
                        <a:buNone/>
                      </a:pPr>
                      <a:endParaRPr lang="tr-TR" altLang="en-US" sz="800"/>
                    </a:p>
                    <a:p>
                      <a:pPr algn="ctr">
                        <a:buNone/>
                      </a:pPr>
                      <a:r>
                        <a:rPr lang="tr-TR" altLang="en-US" sz="800"/>
                        <a:t>Tarih 1</a:t>
                      </a:r>
                      <a:endParaRPr lang="tr-TR" altLang="en-US" sz="8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tr-TR" altLang="en-US" sz="800"/>
                    </a:p>
                    <a:p>
                      <a:pPr algn="ctr">
                        <a:buNone/>
                      </a:pPr>
                      <a:endParaRPr lang="tr-TR" altLang="en-US" sz="800"/>
                    </a:p>
                    <a:p>
                      <a:pPr algn="ctr">
                        <a:buNone/>
                      </a:pPr>
                      <a:endParaRPr lang="tr-TR" altLang="en-US" sz="800"/>
                    </a:p>
                    <a:p>
                      <a:pPr algn="ctr">
                        <a:buNone/>
                      </a:pPr>
                      <a:r>
                        <a:rPr lang="tr-TR" altLang="en-US" sz="800"/>
                        <a:t>Cğrfy  1</a:t>
                      </a:r>
                      <a:endParaRPr lang="tr-TR" altLang="en-US" sz="8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tr-TR" altLang="en-US" sz="800"/>
                    </a:p>
                    <a:p>
                      <a:pPr algn="ctr">
                        <a:buNone/>
                      </a:pPr>
                      <a:endParaRPr lang="tr-TR" altLang="en-US" sz="800"/>
                    </a:p>
                    <a:p>
                      <a:pPr algn="ctr">
                        <a:buNone/>
                      </a:pPr>
                      <a:endParaRPr lang="tr-TR" altLang="en-US" sz="800"/>
                    </a:p>
                    <a:p>
                      <a:pPr algn="ctr">
                        <a:buNone/>
                      </a:pPr>
                      <a:r>
                        <a:rPr lang="tr-TR" altLang="en-US" sz="800"/>
                        <a:t>Tarih 2</a:t>
                      </a:r>
                      <a:endParaRPr lang="tr-TR" altLang="en-US" sz="8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tr-TR" altLang="en-US" sz="800"/>
                    </a:p>
                    <a:p>
                      <a:pPr algn="ctr">
                        <a:buNone/>
                      </a:pPr>
                      <a:endParaRPr lang="tr-TR" altLang="en-US" sz="800"/>
                    </a:p>
                    <a:p>
                      <a:pPr algn="ctr">
                        <a:buNone/>
                      </a:pPr>
                      <a:endParaRPr lang="tr-TR" altLang="en-US" sz="800"/>
                    </a:p>
                    <a:p>
                      <a:pPr algn="ctr">
                        <a:buNone/>
                      </a:pPr>
                      <a:r>
                        <a:rPr lang="tr-TR" altLang="en-US" sz="800"/>
                        <a:t>Cğrfy 2</a:t>
                      </a:r>
                      <a:endParaRPr lang="tr-TR" altLang="en-US" sz="8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tr-TR" altLang="en-US" sz="800"/>
                    </a:p>
                    <a:p>
                      <a:pPr algn="ctr">
                        <a:buNone/>
                      </a:pPr>
                      <a:endParaRPr lang="tr-TR" altLang="en-US" sz="800"/>
                    </a:p>
                    <a:p>
                      <a:pPr algn="ctr">
                        <a:buNone/>
                      </a:pPr>
                      <a:endParaRPr lang="tr-TR" altLang="en-US" sz="800"/>
                    </a:p>
                    <a:p>
                      <a:pPr algn="ctr">
                        <a:buNone/>
                      </a:pPr>
                      <a:r>
                        <a:rPr lang="tr-TR" altLang="en-US" sz="800"/>
                        <a:t>Felsefe</a:t>
                      </a:r>
                      <a:endParaRPr lang="tr-TR" altLang="en-US" sz="8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tr-TR" altLang="en-US" sz="800"/>
                    </a:p>
                    <a:p>
                      <a:pPr algn="ctr">
                        <a:buNone/>
                      </a:pPr>
                      <a:endParaRPr lang="tr-TR" altLang="en-US" sz="800"/>
                    </a:p>
                    <a:p>
                      <a:pPr algn="ctr">
                        <a:buNone/>
                      </a:pPr>
                      <a:endParaRPr lang="tr-TR" altLang="en-US" sz="800"/>
                    </a:p>
                    <a:p>
                      <a:pPr algn="ctr">
                        <a:buNone/>
                      </a:pPr>
                      <a:r>
                        <a:rPr lang="tr-TR" altLang="en-US" sz="800"/>
                        <a:t>Dikab</a:t>
                      </a:r>
                      <a:endParaRPr lang="tr-TR" altLang="en-US" sz="800"/>
                    </a:p>
                  </a:txBody>
                  <a:tcPr/>
                </a:tc>
              </a:tr>
              <a:tr h="4394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tr-TR" altLang="en-US"/>
                        <a:t>18</a:t>
                      </a:r>
                      <a:endParaRPr lang="tr-TR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tr-TR" altLang="en-US"/>
                        <a:t>7</a:t>
                      </a:r>
                      <a:endParaRPr lang="tr-TR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tr-TR" altLang="en-US"/>
                        <a:t>5</a:t>
                      </a:r>
                      <a:endParaRPr lang="tr-TR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tr-TR" altLang="en-US"/>
                        <a:t>8</a:t>
                      </a:r>
                      <a:endParaRPr lang="tr-TR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tr-TR" altLang="en-US"/>
                        <a:t>8</a:t>
                      </a:r>
                      <a:endParaRPr lang="tr-TR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tr-TR" altLang="en-US"/>
                        <a:t>9</a:t>
                      </a:r>
                      <a:endParaRPr lang="tr-TR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tr-TR" altLang="en-US"/>
                        <a:t>5</a:t>
                      </a:r>
                      <a:endParaRPr lang="tr-TR" altLang="en-US"/>
                    </a:p>
                  </a:txBody>
                  <a:tcPr anchor="ctr" anchorCtr="0"/>
                </a:tc>
              </a:tr>
            </a:tbl>
          </a:graphicData>
        </a:graphic>
      </p:graphicFrame>
      <p:graphicFrame>
        <p:nvGraphicFramePr>
          <p:cNvPr id="13" name="Table 12"/>
          <p:cNvGraphicFramePr/>
          <p:nvPr>
            <p:custDataLst>
              <p:tags r:id="rId5"/>
            </p:custDataLst>
          </p:nvPr>
        </p:nvGraphicFramePr>
        <p:xfrm>
          <a:off x="213360" y="3716655"/>
          <a:ext cx="4766945" cy="541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3852545"/>
              </a:tblGrid>
              <a:tr h="54165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tr-TR" altLang="en-US" sz="1600"/>
                        <a:t>SÖZEL</a:t>
                      </a:r>
                      <a:endParaRPr lang="tr-TR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tr-TR" altLang="en-US"/>
                        <a:t>40</a:t>
                      </a:r>
                      <a:endParaRPr lang="tr-TR" altLang="en-US"/>
                    </a:p>
                  </a:txBody>
                  <a:tcPr anchor="ctr" anchorCtr="0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 Box 4"/>
          <p:cNvSpPr txBox="1"/>
          <p:nvPr/>
        </p:nvSpPr>
        <p:spPr>
          <a:xfrm>
            <a:off x="1979295" y="980123"/>
            <a:ext cx="5080000" cy="337185"/>
          </a:xfrm>
          <a:prstGeom prst="rect">
            <a:avLst/>
          </a:prstGeom>
        </p:spPr>
        <p:txBody>
          <a:bodyPr>
            <a:spAutoFit/>
          </a:bodyPr>
          <a:p>
            <a:r>
              <a:rPr sz="1600" b="1">
                <a:solidFill>
                  <a:srgbClr val="004AAD"/>
                </a:solidFill>
                <a:latin typeface="Evolventa-Bold"/>
                <a:ea typeface="Evolventa-Bold"/>
              </a:rPr>
              <a:t>Sözel Puana Göre Ö</a:t>
            </a:r>
            <a:r>
              <a:rPr lang="tr-TR" sz="1600" b="1">
                <a:solidFill>
                  <a:srgbClr val="004AAD"/>
                </a:solidFill>
                <a:latin typeface="Evolventa-Bold"/>
                <a:ea typeface="Evolventa-Bold"/>
              </a:rPr>
              <a:t>ğrenci Alan Bölümler</a:t>
            </a:r>
            <a:endParaRPr lang="tr-TR" sz="1600" b="1">
              <a:solidFill>
                <a:srgbClr val="004AAD"/>
              </a:solidFill>
              <a:latin typeface="Evolventa-Bold"/>
              <a:ea typeface="Evolventa-Bold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971550" y="1412875"/>
            <a:ext cx="3237865" cy="534670"/>
          </a:xfrm>
          <a:prstGeom prst="rect">
            <a:avLst/>
          </a:prstGeom>
        </p:spPr>
        <p:txBody>
          <a:bodyPr wrap="square">
            <a:noAutofit/>
          </a:bodyPr>
          <a:p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Animasyon ve Oyun Tasarımı </a:t>
            </a:r>
            <a:endParaRPr sz="1600" b="1">
              <a:solidFill>
                <a:srgbClr val="000000"/>
              </a:solidFill>
              <a:latin typeface="Evolventa-Bold"/>
              <a:ea typeface="Evolventa-Bold"/>
            </a:endParaRPr>
          </a:p>
          <a:p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Çizgi Film ve Animasyon</a:t>
            </a:r>
            <a:endParaRPr sz="1600" b="1">
              <a:solidFill>
                <a:srgbClr val="000000"/>
              </a:solidFill>
              <a:latin typeface="Evolventa-Bold"/>
              <a:ea typeface="Evolventa-Bold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3203575" y="3644900"/>
            <a:ext cx="1998980" cy="33718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Halkla </a:t>
            </a:r>
            <a:r>
              <a:rPr lang="tr-TR" sz="1600" b="1">
                <a:solidFill>
                  <a:srgbClr val="000000"/>
                </a:solidFill>
                <a:latin typeface="Evolventa-Bold"/>
                <a:ea typeface="Evolventa-Bold"/>
              </a:rPr>
              <a:t>İ</a:t>
            </a:r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li</a:t>
            </a:r>
            <a:r>
              <a:rPr sz="1600" b="1">
                <a:solidFill>
                  <a:srgbClr val="000000"/>
                </a:solidFill>
                <a:latin typeface="NotoSans-Bold"/>
                <a:ea typeface="NotoSans-Bold"/>
              </a:rPr>
              <a:t>ş</a:t>
            </a:r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kiler</a:t>
            </a:r>
            <a:endParaRPr sz="1600" b="1">
              <a:solidFill>
                <a:srgbClr val="000000"/>
              </a:solidFill>
              <a:latin typeface="Evolventa-Bold"/>
              <a:ea typeface="Evolventa-Bold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1043305" y="2434590"/>
            <a:ext cx="1188085" cy="33718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tr-TR" sz="1600" b="1">
                <a:solidFill>
                  <a:srgbClr val="000000"/>
                </a:solidFill>
                <a:latin typeface="Evolventa-Bold"/>
                <a:ea typeface="Evolventa-Bold"/>
              </a:rPr>
              <a:t>İ</a:t>
            </a:r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lahiyat</a:t>
            </a:r>
            <a:endParaRPr sz="1600" b="1">
              <a:solidFill>
                <a:srgbClr val="000000"/>
              </a:solidFill>
              <a:latin typeface="Evolventa-Bold"/>
              <a:ea typeface="Evolventa-Bold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4499610" y="1484630"/>
            <a:ext cx="2953385" cy="33718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Okul Öncesi Ö</a:t>
            </a:r>
            <a:r>
              <a:rPr lang="tr-TR" sz="1600" b="1">
                <a:solidFill>
                  <a:srgbClr val="000000"/>
                </a:solidFill>
                <a:latin typeface="Evolventa-Bold"/>
                <a:ea typeface="Evolventa-Bold"/>
              </a:rPr>
              <a:t>ğretmenliği</a:t>
            </a:r>
            <a:endParaRPr lang="tr-TR" sz="1600" b="1">
              <a:solidFill>
                <a:srgbClr val="000000"/>
              </a:solidFill>
              <a:latin typeface="Evolventa-Bold"/>
              <a:ea typeface="Evolventa-Bold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5219700" y="3983990"/>
            <a:ext cx="2884805" cy="33718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Özel E</a:t>
            </a:r>
            <a:r>
              <a:rPr lang="tr-TR" sz="1600" b="1">
                <a:solidFill>
                  <a:srgbClr val="000000"/>
                </a:solidFill>
                <a:latin typeface="Evolventa-Bold"/>
                <a:ea typeface="Evolventa-Bold"/>
              </a:rPr>
              <a:t>ğitim Öğretmenliği</a:t>
            </a:r>
            <a:endParaRPr lang="tr-TR" sz="1600" b="1">
              <a:solidFill>
                <a:srgbClr val="000000"/>
              </a:solidFill>
              <a:latin typeface="Evolventa-Bold"/>
              <a:ea typeface="Evolventa-Bold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4568190" y="2204720"/>
            <a:ext cx="3173095" cy="82994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Radyo, Televizyon ve Sinema </a:t>
            </a:r>
            <a:endParaRPr sz="1600" b="1">
              <a:solidFill>
                <a:srgbClr val="000000"/>
              </a:solidFill>
              <a:latin typeface="Evolventa-Bold"/>
              <a:ea typeface="Evolventa-Bold"/>
            </a:endParaRPr>
          </a:p>
          <a:p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Rekreasyon Yönetimi </a:t>
            </a:r>
            <a:endParaRPr sz="1600" b="1">
              <a:solidFill>
                <a:srgbClr val="000000"/>
              </a:solidFill>
              <a:latin typeface="Evolventa-Bold"/>
              <a:ea typeface="Evolventa-Bold"/>
            </a:endParaRPr>
          </a:p>
          <a:p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Sinema ve Televizyon</a:t>
            </a:r>
            <a:endParaRPr sz="1600" b="1">
              <a:solidFill>
                <a:srgbClr val="000000"/>
              </a:solidFill>
              <a:latin typeface="Evolventa-Bold"/>
              <a:ea typeface="Evolventa-Bold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755650" y="6165215"/>
            <a:ext cx="2998470" cy="33718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Sosyal Bilgiler Ö</a:t>
            </a:r>
            <a:r>
              <a:rPr lang="tr-TR" sz="1600" b="1">
                <a:solidFill>
                  <a:srgbClr val="000000"/>
                </a:solidFill>
                <a:latin typeface="Evolventa-Bold"/>
                <a:ea typeface="Evolventa-Bold"/>
              </a:rPr>
              <a:t>ğretmenliği</a:t>
            </a:r>
            <a:endParaRPr lang="tr-TR" sz="1600" b="1">
              <a:solidFill>
                <a:srgbClr val="000000"/>
              </a:solidFill>
              <a:latin typeface="Evolventa-Bold"/>
              <a:ea typeface="Evolventa-Bold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1403350" y="4364990"/>
            <a:ext cx="2322830" cy="58356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Türkçe Ö</a:t>
            </a:r>
            <a:r>
              <a:rPr lang="tr-TR" sz="1600" b="1">
                <a:solidFill>
                  <a:srgbClr val="000000"/>
                </a:solidFill>
                <a:latin typeface="Evolventa-Bold"/>
                <a:ea typeface="Evolventa-Bold"/>
              </a:rPr>
              <a:t>ğretmenliği</a:t>
            </a:r>
            <a:endParaRPr sz="1600" b="1">
              <a:solidFill>
                <a:srgbClr val="000000"/>
              </a:solidFill>
              <a:latin typeface="Evolventa-Bold"/>
              <a:ea typeface="Evolventa-Bold"/>
            </a:endParaRPr>
          </a:p>
          <a:p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Tarih </a:t>
            </a:r>
            <a:r>
              <a:rPr lang="tr-TR" sz="1600" b="1">
                <a:solidFill>
                  <a:srgbClr val="000000"/>
                </a:solidFill>
                <a:latin typeface="Evolventa-Bold"/>
                <a:ea typeface="Evolventa-Bold"/>
              </a:rPr>
              <a:t>Öğretmenliği</a:t>
            </a:r>
            <a:endParaRPr lang="tr-TR" sz="1600" b="1">
              <a:solidFill>
                <a:srgbClr val="000000"/>
              </a:solidFill>
              <a:latin typeface="Evolventa-Bold"/>
              <a:ea typeface="Evolventa-Bold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5202555" y="6021070"/>
            <a:ext cx="3221355" cy="33718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Medya ve </a:t>
            </a:r>
            <a:r>
              <a:rPr lang="tr-TR" sz="1600" b="1">
                <a:solidFill>
                  <a:srgbClr val="000000"/>
                </a:solidFill>
                <a:latin typeface="Evolventa-Bold"/>
                <a:ea typeface="Evolventa-Bold"/>
              </a:rPr>
              <a:t>İ</a:t>
            </a:r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leti</a:t>
            </a:r>
            <a:r>
              <a:rPr sz="1600" b="1">
                <a:solidFill>
                  <a:srgbClr val="000000"/>
                </a:solidFill>
                <a:latin typeface="NotoSans-Bold"/>
                <a:ea typeface="NotoSans-Bold"/>
              </a:rPr>
              <a:t>ş</a:t>
            </a:r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im</a:t>
            </a:r>
            <a:endParaRPr sz="1600" b="1">
              <a:solidFill>
                <a:srgbClr val="000000"/>
              </a:solidFill>
              <a:latin typeface="Evolventa-Bold"/>
              <a:ea typeface="Evolventa-Bold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5253355" y="4436745"/>
            <a:ext cx="2540000" cy="33718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tr-TR" sz="1600" b="1">
                <a:solidFill>
                  <a:srgbClr val="000000"/>
                </a:solidFill>
                <a:latin typeface="Evolventa-Bold"/>
                <a:ea typeface="Evolventa-Bold"/>
              </a:rPr>
              <a:t>İ</a:t>
            </a:r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slam ve Din</a:t>
            </a:r>
            <a:r>
              <a:rPr lang="tr-TR" sz="1600" b="1">
                <a:solidFill>
                  <a:srgbClr val="000000"/>
                </a:solidFill>
                <a:latin typeface="Evolventa-Bold"/>
                <a:ea typeface="Evolventa-Bold"/>
              </a:rPr>
              <a:t> </a:t>
            </a:r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Bi</a:t>
            </a:r>
            <a:r>
              <a:rPr lang="tr-TR" sz="1600" b="1">
                <a:solidFill>
                  <a:srgbClr val="000000"/>
                </a:solidFill>
                <a:latin typeface="Evolventa-Bold"/>
                <a:ea typeface="Evolventa-Bold"/>
              </a:rPr>
              <a:t>limleri</a:t>
            </a:r>
            <a:endParaRPr lang="tr-TR" sz="1600" b="1">
              <a:solidFill>
                <a:srgbClr val="000000"/>
              </a:solidFill>
              <a:latin typeface="Evolventa-Bold"/>
              <a:ea typeface="Evolventa-Bold"/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2971165" y="5085080"/>
            <a:ext cx="3800475" cy="33718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Gastronomi ve Mutfak Sanatları</a:t>
            </a:r>
            <a:endParaRPr sz="1600" b="1">
              <a:solidFill>
                <a:srgbClr val="000000"/>
              </a:solidFill>
              <a:latin typeface="Evolventa-Bold"/>
              <a:ea typeface="Evolventa-Bol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" name="Table 5"/>
          <p:cNvGraphicFramePr/>
          <p:nvPr>
            <p:custDataLst>
              <p:tags r:id="rId1"/>
            </p:custDataLst>
          </p:nvPr>
        </p:nvGraphicFramePr>
        <p:xfrm>
          <a:off x="561340" y="692785"/>
          <a:ext cx="8205470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2735"/>
                <a:gridCol w="4102735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tr-TR" altLang="en-US"/>
                        <a:t>TYT (%)</a:t>
                      </a:r>
                      <a:endParaRPr lang="tr-TR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tr-TR" altLang="en-US"/>
                        <a:t>AYT (%)</a:t>
                      </a:r>
                      <a:endParaRPr lang="tr-TR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/>
          <p:nvPr>
            <p:custDataLst>
              <p:tags r:id="rId2"/>
            </p:custDataLst>
          </p:nvPr>
        </p:nvGraphicFramePr>
        <p:xfrm>
          <a:off x="539115" y="1029970"/>
          <a:ext cx="4121150" cy="937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230"/>
                <a:gridCol w="824230"/>
                <a:gridCol w="824230"/>
                <a:gridCol w="824230"/>
                <a:gridCol w="824230"/>
              </a:tblGrid>
              <a:tr h="9378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tr-TR" altLang="en-US"/>
                        <a:t>Puan Türü</a:t>
                      </a:r>
                      <a:endParaRPr lang="tr-TR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tr-TR" altLang="en-US" sz="1600"/>
                    </a:p>
                    <a:p>
                      <a:pPr algn="ctr">
                        <a:buNone/>
                      </a:pPr>
                      <a:r>
                        <a:rPr lang="tr-TR" altLang="en-US" sz="1600"/>
                        <a:t>Türkçe</a:t>
                      </a:r>
                      <a:endParaRPr lang="tr-TR" altLang="en-US"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tr-TR" altLang="en-US"/>
                    </a:p>
                    <a:p>
                      <a:pPr>
                        <a:buNone/>
                      </a:pPr>
                      <a:r>
                        <a:rPr lang="tr-TR" altLang="en-US"/>
                        <a:t>Sosyal</a:t>
                      </a:r>
                      <a:endParaRPr lang="tr-TR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tr-TR" altLang="en-US"/>
                    </a:p>
                    <a:p>
                      <a:pPr algn="ctr">
                        <a:buNone/>
                      </a:pPr>
                      <a:r>
                        <a:rPr lang="tr-TR" altLang="en-US" sz="1000"/>
                        <a:t>Matematik</a:t>
                      </a:r>
                      <a:endParaRPr lang="tr-TR" altLang="en-US" sz="1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tr-TR" altLang="en-US"/>
                    </a:p>
                    <a:p>
                      <a:pPr algn="ctr">
                        <a:buNone/>
                      </a:pPr>
                      <a:r>
                        <a:rPr lang="tr-TR" altLang="en-US"/>
                        <a:t>Fen</a:t>
                      </a:r>
                      <a:endParaRPr lang="tr-TR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/>
          <p:nvPr>
            <p:custDataLst>
              <p:tags r:id="rId3"/>
            </p:custDataLst>
          </p:nvPr>
        </p:nvGraphicFramePr>
        <p:xfrm>
          <a:off x="4660265" y="1073785"/>
          <a:ext cx="4113530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6765"/>
                <a:gridCol w="2056765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sz="1800" b="0">
                          <a:solidFill>
                            <a:srgbClr val="000000"/>
                          </a:solidFill>
                          <a:latin typeface="Poppins-Light"/>
                          <a:ea typeface="Poppins-Light"/>
                          <a:sym typeface="+mn-ea"/>
                        </a:rPr>
                        <a:t>Matematik</a:t>
                      </a:r>
                      <a:endParaRPr sz="1800" b="0">
                        <a:solidFill>
                          <a:srgbClr val="000000"/>
                        </a:solidFill>
                        <a:latin typeface="Poppins-Light"/>
                        <a:ea typeface="Poppins-Light"/>
                      </a:endParaRPr>
                    </a:p>
                    <a:p>
                      <a:pPr algn="ctr">
                        <a:buNone/>
                      </a:pPr>
                      <a:endParaRPr lang="en-US" b="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tr-TR" altLang="en-US" b="1">
                          <a:solidFill>
                            <a:schemeClr val="tx1"/>
                          </a:solidFill>
                        </a:rPr>
                        <a:t>TDE ve Sos. B. 1</a:t>
                      </a:r>
                      <a:endParaRPr lang="tr-TR" altLang="en-US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/>
          <p:nvPr>
            <p:custDataLst>
              <p:tags r:id="rId4"/>
            </p:custDataLst>
          </p:nvPr>
        </p:nvGraphicFramePr>
        <p:xfrm>
          <a:off x="4660265" y="1412875"/>
          <a:ext cx="4114800" cy="572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/>
                <a:gridCol w="1028700"/>
                <a:gridCol w="1028700"/>
                <a:gridCol w="1028700"/>
              </a:tblGrid>
              <a:tr h="537845">
                <a:tc>
                  <a:txBody>
                    <a:bodyPr/>
                    <a:p>
                      <a:pPr algn="ctr">
                        <a:buNone/>
                      </a:pPr>
                      <a:endParaRPr sz="1000" b="0">
                        <a:solidFill>
                          <a:srgbClr val="000000"/>
                        </a:solidFill>
                        <a:latin typeface="Poppins-Light"/>
                        <a:ea typeface="Poppins-Light"/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sz="1000" b="0">
                          <a:solidFill>
                            <a:srgbClr val="000000"/>
                          </a:solidFill>
                          <a:latin typeface="Poppins-Light"/>
                          <a:ea typeface="Poppins-Light"/>
                          <a:sym typeface="+mn-ea"/>
                        </a:rPr>
                        <a:t>Matematik</a:t>
                      </a:r>
                      <a:endParaRPr sz="1000" b="0">
                        <a:solidFill>
                          <a:srgbClr val="000000"/>
                        </a:solidFill>
                        <a:latin typeface="Poppins-Light"/>
                        <a:ea typeface="Poppins-Light"/>
                      </a:endParaRPr>
                    </a:p>
                    <a:p>
                      <a:pPr algn="ctr">
                        <a:buNone/>
                      </a:pPr>
                      <a:endParaRPr lang="en-US" sz="1000" b="0">
                        <a:solidFill>
                          <a:srgbClr val="000000"/>
                        </a:solidFill>
                        <a:latin typeface="Poppins-Light"/>
                        <a:ea typeface="Poppins-Light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tr-TR" altLang="en-US">
                          <a:solidFill>
                            <a:schemeClr val="tx1"/>
                          </a:solidFill>
                        </a:rPr>
                        <a:t>TDE</a:t>
                      </a:r>
                      <a:endParaRPr lang="tr-TR" alt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tr-TR" altLang="en-US">
                          <a:solidFill>
                            <a:schemeClr val="tx1"/>
                          </a:solidFill>
                        </a:rPr>
                        <a:t>Tarih</a:t>
                      </a:r>
                      <a:endParaRPr lang="tr-TR" alt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tr-TR" altLang="en-US" sz="1600">
                          <a:solidFill>
                            <a:schemeClr val="tx1"/>
                          </a:solidFill>
                        </a:rPr>
                        <a:t>Coğrafya</a:t>
                      </a:r>
                      <a:endParaRPr lang="tr-TR" altLang="en-US" sz="16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/>
          <p:nvPr>
            <p:custDataLst>
              <p:tags r:id="rId5"/>
            </p:custDataLst>
          </p:nvPr>
        </p:nvGraphicFramePr>
        <p:xfrm>
          <a:off x="4660900" y="1916430"/>
          <a:ext cx="4107180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795"/>
                <a:gridCol w="1026795"/>
                <a:gridCol w="1026795"/>
                <a:gridCol w="1026795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tr-TR" altLang="en-US"/>
                        <a:t>40</a:t>
                      </a:r>
                      <a:endParaRPr lang="tr-TR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tr-TR" altLang="en-US"/>
                        <a:t>24</a:t>
                      </a:r>
                      <a:endParaRPr lang="tr-TR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tr-TR" altLang="en-US"/>
                        <a:t>10</a:t>
                      </a:r>
                      <a:endParaRPr lang="tr-TR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tr-TR" altLang="en-US"/>
                        <a:t>6</a:t>
                      </a:r>
                      <a:endParaRPr lang="tr-TR" altLang="en-US"/>
                    </a:p>
                  </a:txBody>
                  <a:tcPr anchor="ctr" anchorCtr="0"/>
                </a:tc>
              </a:tr>
            </a:tbl>
          </a:graphicData>
        </a:graphic>
      </p:graphicFrame>
      <p:graphicFrame>
        <p:nvGraphicFramePr>
          <p:cNvPr id="17" name="Table 16"/>
          <p:cNvGraphicFramePr/>
          <p:nvPr>
            <p:custDataLst>
              <p:tags r:id="rId6"/>
            </p:custDataLst>
          </p:nvPr>
        </p:nvGraphicFramePr>
        <p:xfrm>
          <a:off x="536575" y="1916430"/>
          <a:ext cx="4124325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865"/>
                <a:gridCol w="824865"/>
                <a:gridCol w="824865"/>
                <a:gridCol w="824865"/>
                <a:gridCol w="824865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tr-TR" altLang="en-US"/>
                        <a:t>EA</a:t>
                      </a:r>
                      <a:endParaRPr lang="tr-TR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tr-TR" altLang="en-US"/>
                        <a:t>40</a:t>
                      </a:r>
                      <a:endParaRPr lang="tr-TR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tr-TR" altLang="en-US"/>
                        <a:t>20</a:t>
                      </a:r>
                      <a:endParaRPr lang="tr-TR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tr-TR" altLang="en-US"/>
                        <a:t>40</a:t>
                      </a:r>
                      <a:endParaRPr lang="tr-TR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tr-TR" altLang="en-US"/>
                        <a:t>20</a:t>
                      </a:r>
                      <a:endParaRPr lang="tr-TR" altLang="en-US"/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24" name="Text Box 23"/>
          <p:cNvSpPr txBox="1"/>
          <p:nvPr/>
        </p:nvSpPr>
        <p:spPr>
          <a:xfrm>
            <a:off x="561340" y="2348865"/>
            <a:ext cx="1678940" cy="579120"/>
          </a:xfrm>
          <a:prstGeom prst="rect">
            <a:avLst/>
          </a:prstGeom>
        </p:spPr>
        <p:txBody>
          <a:bodyPr>
            <a:noAutofit/>
          </a:bodyPr>
          <a:p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Hukuk </a:t>
            </a:r>
            <a:endParaRPr sz="1600" b="1">
              <a:solidFill>
                <a:srgbClr val="000000"/>
              </a:solidFill>
              <a:latin typeface="Evolventa-Bold"/>
              <a:ea typeface="Evolventa-Bold"/>
            </a:endParaRPr>
          </a:p>
          <a:p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Çocuk Geli</a:t>
            </a:r>
            <a:r>
              <a:rPr sz="1600" b="1">
                <a:solidFill>
                  <a:srgbClr val="000000"/>
                </a:solidFill>
                <a:latin typeface="NotoSans-Bold"/>
                <a:ea typeface="NotoSans-Bold"/>
              </a:rPr>
              <a:t>ş</a:t>
            </a:r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imi</a:t>
            </a:r>
            <a:endParaRPr sz="1600" b="1">
              <a:solidFill>
                <a:srgbClr val="000000"/>
              </a:solidFill>
              <a:latin typeface="Evolventa-Bold"/>
              <a:ea typeface="Evolventa-Bold"/>
            </a:endParaRPr>
          </a:p>
        </p:txBody>
      </p:sp>
      <p:sp>
        <p:nvSpPr>
          <p:cNvPr id="25" name="Text Box 24"/>
          <p:cNvSpPr txBox="1"/>
          <p:nvPr/>
        </p:nvSpPr>
        <p:spPr>
          <a:xfrm>
            <a:off x="2915920" y="3218815"/>
            <a:ext cx="3601085" cy="82994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Sosyal Hizmet </a:t>
            </a:r>
            <a:endParaRPr sz="1600" b="1">
              <a:solidFill>
                <a:srgbClr val="000000"/>
              </a:solidFill>
              <a:latin typeface="Evolventa-Bold"/>
              <a:ea typeface="Evolventa-Bold"/>
            </a:endParaRPr>
          </a:p>
          <a:p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Grafik Tasarım </a:t>
            </a:r>
            <a:endParaRPr sz="1600" b="1">
              <a:solidFill>
                <a:srgbClr val="000000"/>
              </a:solidFill>
              <a:latin typeface="Evolventa-Bold"/>
              <a:ea typeface="Evolventa-Bold"/>
            </a:endParaRPr>
          </a:p>
          <a:p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Siyaset Bilimi ve Kamu Yönetimi</a:t>
            </a:r>
            <a:endParaRPr sz="1600" b="1">
              <a:solidFill>
                <a:srgbClr val="000000"/>
              </a:solidFill>
              <a:latin typeface="Evolventa-Bold"/>
              <a:ea typeface="Evolventa-Bold"/>
            </a:endParaRPr>
          </a:p>
        </p:txBody>
      </p:sp>
      <p:sp>
        <p:nvSpPr>
          <p:cNvPr id="26" name="Text Box 25"/>
          <p:cNvSpPr txBox="1"/>
          <p:nvPr/>
        </p:nvSpPr>
        <p:spPr>
          <a:xfrm>
            <a:off x="3707765" y="2348865"/>
            <a:ext cx="3539490" cy="33718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Iç Mimarlık ve Çevre Tasarımı</a:t>
            </a:r>
            <a:endParaRPr sz="1600" b="1">
              <a:solidFill>
                <a:srgbClr val="000000"/>
              </a:solidFill>
              <a:latin typeface="Evolventa-Bold"/>
              <a:ea typeface="Evolventa-Bold"/>
            </a:endParaRPr>
          </a:p>
        </p:txBody>
      </p:sp>
      <p:sp>
        <p:nvSpPr>
          <p:cNvPr id="27" name="Text Box 26"/>
          <p:cNvSpPr txBox="1"/>
          <p:nvPr/>
        </p:nvSpPr>
        <p:spPr>
          <a:xfrm>
            <a:off x="3707765" y="2686050"/>
            <a:ext cx="1537970" cy="33718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Bankacılık</a:t>
            </a:r>
            <a:endParaRPr sz="1600" b="1">
              <a:solidFill>
                <a:srgbClr val="000000"/>
              </a:solidFill>
              <a:latin typeface="Evolventa-Bold"/>
              <a:ea typeface="Evolventa-Bold"/>
            </a:endParaRPr>
          </a:p>
        </p:txBody>
      </p:sp>
      <p:sp>
        <p:nvSpPr>
          <p:cNvPr id="28" name="Text Box 27"/>
          <p:cNvSpPr txBox="1"/>
          <p:nvPr/>
        </p:nvSpPr>
        <p:spPr>
          <a:xfrm>
            <a:off x="4499610" y="4293235"/>
            <a:ext cx="4001135" cy="33718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tr-TR" sz="1600" b="1">
                <a:solidFill>
                  <a:srgbClr val="000000"/>
                </a:solidFill>
                <a:latin typeface="Evolventa-Bold"/>
                <a:ea typeface="Evolventa-Bold"/>
              </a:rPr>
              <a:t>İkt</a:t>
            </a:r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sadi ve Idari Bilimler Programları</a:t>
            </a:r>
            <a:endParaRPr sz="1600" b="1">
              <a:solidFill>
                <a:srgbClr val="000000"/>
              </a:solidFill>
              <a:latin typeface="Evolventa-Bold"/>
              <a:ea typeface="Evolventa-Bold"/>
            </a:endParaRPr>
          </a:p>
        </p:txBody>
      </p:sp>
      <p:sp>
        <p:nvSpPr>
          <p:cNvPr id="29" name="Text Box 28"/>
          <p:cNvSpPr txBox="1"/>
          <p:nvPr/>
        </p:nvSpPr>
        <p:spPr>
          <a:xfrm>
            <a:off x="5723890" y="2780665"/>
            <a:ext cx="1226185" cy="33718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tr-TR" sz="1600" b="1">
                <a:solidFill>
                  <a:srgbClr val="000000"/>
                </a:solidFill>
                <a:latin typeface="Evolventa-Bold"/>
                <a:ea typeface="Evolventa-Bold"/>
              </a:rPr>
              <a:t>İş</a:t>
            </a:r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letme</a:t>
            </a:r>
            <a:endParaRPr sz="1600" b="1">
              <a:solidFill>
                <a:srgbClr val="000000"/>
              </a:solidFill>
              <a:latin typeface="Evolventa-Bold"/>
              <a:ea typeface="Evolventa-Bold"/>
            </a:endParaRPr>
          </a:p>
        </p:txBody>
      </p:sp>
      <p:sp>
        <p:nvSpPr>
          <p:cNvPr id="30" name="Text Box 29"/>
          <p:cNvSpPr txBox="1"/>
          <p:nvPr/>
        </p:nvSpPr>
        <p:spPr>
          <a:xfrm>
            <a:off x="899160" y="4330700"/>
            <a:ext cx="2102485" cy="33718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Kamu Yönetimi</a:t>
            </a:r>
            <a:endParaRPr sz="1600" b="1">
              <a:solidFill>
                <a:srgbClr val="000000"/>
              </a:solidFill>
              <a:latin typeface="Evolventa-Bold"/>
              <a:ea typeface="Evolventa-Bold"/>
            </a:endParaRPr>
          </a:p>
        </p:txBody>
      </p:sp>
      <p:sp>
        <p:nvSpPr>
          <p:cNvPr id="31" name="Text Box 30"/>
          <p:cNvSpPr txBox="1"/>
          <p:nvPr/>
        </p:nvSpPr>
        <p:spPr>
          <a:xfrm>
            <a:off x="467360" y="4897120"/>
            <a:ext cx="2240915" cy="33718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Uluslararası </a:t>
            </a:r>
            <a:r>
              <a:rPr lang="tr-TR" sz="1600" b="1">
                <a:solidFill>
                  <a:srgbClr val="000000"/>
                </a:solidFill>
                <a:latin typeface="Evolventa-Bold"/>
                <a:ea typeface="Evolventa-Bold"/>
              </a:rPr>
              <a:t>İ</a:t>
            </a:r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li</a:t>
            </a:r>
            <a:r>
              <a:rPr sz="1600" b="1">
                <a:solidFill>
                  <a:srgbClr val="000000"/>
                </a:solidFill>
                <a:latin typeface="NotoSans-Bold"/>
                <a:ea typeface="NotoSans-Bold"/>
              </a:rPr>
              <a:t>ş</a:t>
            </a:r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kiler</a:t>
            </a:r>
            <a:endParaRPr sz="1600" b="1">
              <a:solidFill>
                <a:srgbClr val="000000"/>
              </a:solidFill>
              <a:latin typeface="Evolventa-Bold"/>
              <a:ea typeface="Evolventa-Bold"/>
            </a:endParaRPr>
          </a:p>
        </p:txBody>
      </p:sp>
      <p:sp>
        <p:nvSpPr>
          <p:cNvPr id="32" name="Text Box 31"/>
          <p:cNvSpPr txBox="1"/>
          <p:nvPr/>
        </p:nvSpPr>
        <p:spPr>
          <a:xfrm>
            <a:off x="1870075" y="5589270"/>
            <a:ext cx="3787775" cy="82994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Moda Tasarımı </a:t>
            </a:r>
            <a:endParaRPr sz="1600" b="1">
              <a:solidFill>
                <a:srgbClr val="000000"/>
              </a:solidFill>
              <a:latin typeface="Evolventa-Bold"/>
              <a:ea typeface="Evolventa-Bold"/>
            </a:endParaRPr>
          </a:p>
          <a:p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Psikoloji </a:t>
            </a:r>
            <a:endParaRPr sz="1600" b="1">
              <a:solidFill>
                <a:srgbClr val="000000"/>
              </a:solidFill>
              <a:latin typeface="Evolventa-Bold"/>
              <a:ea typeface="Evolventa-Bold"/>
            </a:endParaRPr>
          </a:p>
          <a:p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Rehberlik ve Psikolojik Danı</a:t>
            </a:r>
            <a:r>
              <a:rPr sz="1600" b="1">
                <a:solidFill>
                  <a:srgbClr val="000000"/>
                </a:solidFill>
                <a:latin typeface="NotoSans-Bold"/>
                <a:ea typeface="NotoSans-Bold"/>
              </a:rPr>
              <a:t>ş</a:t>
            </a:r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manlık</a:t>
            </a:r>
            <a:endParaRPr sz="1600" b="1">
              <a:solidFill>
                <a:srgbClr val="000000"/>
              </a:solidFill>
              <a:latin typeface="Evolventa-Bold"/>
              <a:ea typeface="Evolventa-Bold"/>
            </a:endParaRPr>
          </a:p>
        </p:txBody>
      </p:sp>
      <p:sp>
        <p:nvSpPr>
          <p:cNvPr id="33" name="Text Box 32"/>
          <p:cNvSpPr txBox="1"/>
          <p:nvPr/>
        </p:nvSpPr>
        <p:spPr>
          <a:xfrm>
            <a:off x="3923665" y="5156835"/>
            <a:ext cx="2218690" cy="33718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Sınıf Ö</a:t>
            </a:r>
            <a:r>
              <a:rPr lang="tr-TR" sz="1600" b="1">
                <a:solidFill>
                  <a:srgbClr val="000000"/>
                </a:solidFill>
                <a:latin typeface="Evolventa-Bold"/>
                <a:ea typeface="Evolventa-Bold"/>
              </a:rPr>
              <a:t>ğretmenliği</a:t>
            </a:r>
            <a:endParaRPr lang="tr-TR" sz="1600" b="1">
              <a:solidFill>
                <a:srgbClr val="000000"/>
              </a:solidFill>
              <a:latin typeface="Evolventa-Bold"/>
              <a:ea typeface="Evolventa-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type="title" hasCustomPrompt="1"/>
          </p:nvPr>
        </p:nvSpPr>
        <p:spPr>
          <a:xfrm>
            <a:off x="827405" y="980440"/>
            <a:ext cx="7783830" cy="2712720"/>
          </a:xfrm>
        </p:spPr>
        <p:txBody>
          <a:bodyPr vert="horz" wrap="square" lIns="91440" tIns="45720" rIns="91440" bIns="45720" anchor="b" anchorCtr="0"/>
          <a:p>
            <a:pPr algn="ctr"/>
            <a:r>
              <a:rPr sz="3200" dirty="0"/>
              <a:t>Sevgili öğrenciler,</a:t>
            </a:r>
            <a:br>
              <a:rPr sz="3200" dirty="0"/>
            </a:br>
            <a:r>
              <a:rPr sz="3200" dirty="0"/>
              <a:t>Bu yıl okulunuzdaki son seneniz ve</a:t>
            </a:r>
            <a:r>
              <a:rPr lang="tr-TR" sz="3200" dirty="0"/>
              <a:t> </a:t>
            </a:r>
            <a:r>
              <a:rPr sz="3200" dirty="0"/>
              <a:t>gelecek yıl artık üniversiteye geçiş</a:t>
            </a:r>
            <a:r>
              <a:rPr lang="tr-TR" sz="3200" dirty="0"/>
              <a:t> </a:t>
            </a:r>
            <a:r>
              <a:rPr sz="3200" dirty="0"/>
              <a:t>yapacaksınız.</a:t>
            </a:r>
            <a:r>
              <a:rPr lang="tr-TR" sz="3200" dirty="0"/>
              <a:t> </a:t>
            </a:r>
            <a:r>
              <a:rPr sz="3200" dirty="0"/>
              <a:t>Üniversite sürecine geçişte size yol</a:t>
            </a:r>
            <a:r>
              <a:rPr lang="tr-TR" sz="3200" dirty="0"/>
              <a:t> </a:t>
            </a:r>
            <a:r>
              <a:rPr sz="3200" dirty="0"/>
              <a:t>gösterecek olan adımlardan</a:t>
            </a:r>
            <a:r>
              <a:rPr lang="tr-TR" sz="3200" dirty="0"/>
              <a:t> </a:t>
            </a:r>
            <a:r>
              <a:rPr sz="3200" dirty="0"/>
              <a:t>bahsedeceğiz.</a:t>
            </a:r>
            <a:endParaRPr sz="3200" dirty="0"/>
          </a:p>
        </p:txBody>
      </p:sp>
      <p:pic>
        <p:nvPicPr>
          <p:cNvPr id="4100" name="Küçük Resim Yer Tutucusu 4" descr="C:\Users\amert\Downloads\image1 (1).png"/>
          <p:cNvPicPr/>
          <p:nvPr/>
        </p:nvPicPr>
        <p:blipFill>
          <a:blip r:embed="rId1"/>
          <a:stretch>
            <a:fillRect/>
          </a:stretch>
        </p:blipFill>
        <p:spPr>
          <a:xfrm>
            <a:off x="7380288" y="5980113"/>
            <a:ext cx="1008062" cy="617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Küçük Resim Yer Tutucusu 4" descr="C:\Users\amert\Downloads\image1 (1)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971550" y="5980113"/>
            <a:ext cx="1008063" cy="617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Resim 3" descr="http://www.krkariyerrehberlik.com/wp-content/uploads/2018/01/Akran-Zorbaligi-Nedir-Nasil-onlenir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345" y="3789045"/>
            <a:ext cx="8815070" cy="2002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3651885" y="980440"/>
            <a:ext cx="2141220" cy="33718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sz="1600" b="1">
                <a:solidFill>
                  <a:srgbClr val="55A2A4"/>
                </a:solidFill>
                <a:latin typeface="Evolventa-Bold"/>
                <a:ea typeface="Evolventa-Bold"/>
              </a:rPr>
              <a:t>YABANCI</a:t>
            </a:r>
            <a:r>
              <a:rPr lang="tr-TR" sz="1600" b="1">
                <a:solidFill>
                  <a:srgbClr val="55A2A4"/>
                </a:solidFill>
                <a:latin typeface="Evolventa-Bold"/>
                <a:ea typeface="Evolventa-Bold"/>
              </a:rPr>
              <a:t> </a:t>
            </a:r>
            <a:r>
              <a:rPr sz="1600" b="1">
                <a:solidFill>
                  <a:srgbClr val="55A2A4"/>
                </a:solidFill>
                <a:latin typeface="Evolventa-Bold"/>
                <a:ea typeface="Evolventa-Bold"/>
              </a:rPr>
              <a:t>D</a:t>
            </a:r>
            <a:r>
              <a:rPr lang="tr-TR" sz="1600" b="1">
                <a:solidFill>
                  <a:srgbClr val="55A2A4"/>
                </a:solidFill>
                <a:latin typeface="Evolventa-Bold"/>
                <a:ea typeface="Evolventa-Bold"/>
              </a:rPr>
              <a:t>İ</a:t>
            </a:r>
            <a:r>
              <a:rPr sz="1600" b="1">
                <a:solidFill>
                  <a:srgbClr val="55A2A4"/>
                </a:solidFill>
                <a:latin typeface="Evolventa-Bold"/>
                <a:ea typeface="Evolventa-Bold"/>
              </a:rPr>
              <a:t>L</a:t>
            </a:r>
            <a:endParaRPr sz="1600" b="1">
              <a:solidFill>
                <a:srgbClr val="55A2A4"/>
              </a:solidFill>
              <a:latin typeface="Evolventa-Bold"/>
              <a:ea typeface="Evolventa-Bold"/>
            </a:endParaRPr>
          </a:p>
        </p:txBody>
      </p:sp>
      <p:graphicFrame>
        <p:nvGraphicFramePr>
          <p:cNvPr id="5" name="Table 4"/>
          <p:cNvGraphicFramePr/>
          <p:nvPr>
            <p:custDataLst>
              <p:tags r:id="rId1"/>
            </p:custDataLst>
          </p:nvPr>
        </p:nvGraphicFramePr>
        <p:xfrm>
          <a:off x="1294130" y="1628775"/>
          <a:ext cx="7241540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0770"/>
                <a:gridCol w="3620770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tr-TR" altLang="en-US"/>
                        <a:t>TYT (%)</a:t>
                      </a:r>
                      <a:endParaRPr lang="tr-TR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tr-TR" altLang="en-US"/>
                        <a:t>YABANCI DİL (%)</a:t>
                      </a:r>
                      <a:endParaRPr lang="tr-TR" altLang="en-US"/>
                    </a:p>
                  </a:txBody>
                  <a:tcPr anchor="ctr" anchorCtr="0"/>
                </a:tc>
              </a:tr>
            </a:tbl>
          </a:graphicData>
        </a:graphic>
      </p:graphicFrame>
      <p:graphicFrame>
        <p:nvGraphicFramePr>
          <p:cNvPr id="6" name="Table 5"/>
          <p:cNvGraphicFramePr/>
          <p:nvPr/>
        </p:nvGraphicFramePr>
        <p:xfrm>
          <a:off x="1331595" y="1988820"/>
          <a:ext cx="7232015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2795"/>
                <a:gridCol w="685800"/>
                <a:gridCol w="744220"/>
                <a:gridCol w="772160"/>
                <a:gridCol w="603885"/>
                <a:gridCol w="3653155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tr-TR" altLang="en-US"/>
                        <a:t>Puan Türü</a:t>
                      </a:r>
                      <a:endParaRPr lang="tr-TR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tr-TR" altLang="en-US" sz="1200"/>
                        <a:t>Türkçe</a:t>
                      </a:r>
                      <a:endParaRPr lang="tr-TR" altLang="en-US" sz="12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tr-TR" altLang="en-US" sz="1600"/>
                        <a:t>Sosyal</a:t>
                      </a:r>
                      <a:endParaRPr lang="tr-TR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tr-TR" altLang="en-US" sz="900"/>
                        <a:t>Matematik</a:t>
                      </a:r>
                      <a:endParaRPr lang="tr-TR" altLang="en-US" sz="9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tr-TR" altLang="en-US"/>
                        <a:t>Fen</a:t>
                      </a:r>
                      <a:endParaRPr lang="tr-TR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tr-TR" altLang="en-US"/>
                        <a:t>Yabancı Dil</a:t>
                      </a:r>
                      <a:endParaRPr lang="tr-TR" altLang="en-US"/>
                    </a:p>
                  </a:txBody>
                  <a:tcPr anchor="ctr" anchorCtr="0"/>
                </a:tc>
              </a:tr>
            </a:tbl>
          </a:graphicData>
        </a:graphic>
      </p:graphicFrame>
      <p:graphicFrame>
        <p:nvGraphicFramePr>
          <p:cNvPr id="8" name="Table 7"/>
          <p:cNvGraphicFramePr/>
          <p:nvPr>
            <p:custDataLst>
              <p:tags r:id="rId2"/>
            </p:custDataLst>
          </p:nvPr>
        </p:nvGraphicFramePr>
        <p:xfrm>
          <a:off x="1331595" y="2636520"/>
          <a:ext cx="3564255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525"/>
                <a:gridCol w="694690"/>
                <a:gridCol w="753110"/>
                <a:gridCol w="742950"/>
                <a:gridCol w="601980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tr-TR" altLang="en-US"/>
                        <a:t>DİL</a:t>
                      </a:r>
                      <a:endParaRPr lang="tr-TR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tr-TR" altLang="en-US"/>
                        <a:t>40</a:t>
                      </a:r>
                      <a:endParaRPr lang="tr-TR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tr-TR" altLang="en-US"/>
                        <a:t>20</a:t>
                      </a:r>
                      <a:endParaRPr lang="tr-TR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tr-TR" altLang="en-US"/>
                        <a:t>40</a:t>
                      </a:r>
                      <a:endParaRPr lang="tr-TR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tr-TR" altLang="en-US"/>
                        <a:t>20</a:t>
                      </a:r>
                      <a:endParaRPr lang="tr-TR" altLang="en-US"/>
                    </a:p>
                  </a:txBody>
                  <a:tcPr anchor="ctr" anchorCtr="0"/>
                </a:tc>
              </a:tr>
            </a:tbl>
          </a:graphicData>
        </a:graphic>
      </p:graphicFrame>
      <p:graphicFrame>
        <p:nvGraphicFramePr>
          <p:cNvPr id="9" name="Table 8"/>
          <p:cNvGraphicFramePr/>
          <p:nvPr>
            <p:custDataLst>
              <p:tags r:id="rId3"/>
            </p:custDataLst>
          </p:nvPr>
        </p:nvGraphicFramePr>
        <p:xfrm>
          <a:off x="4932045" y="2628900"/>
          <a:ext cx="3631565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1565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tr-TR" altLang="en-US"/>
                        <a:t>60</a:t>
                      </a:r>
                      <a:endParaRPr lang="tr-TR" altLang="en-US"/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10" name="Text Box 9"/>
          <p:cNvSpPr txBox="1"/>
          <p:nvPr/>
        </p:nvSpPr>
        <p:spPr>
          <a:xfrm>
            <a:off x="1370330" y="3136900"/>
            <a:ext cx="7165340" cy="629920"/>
          </a:xfrm>
          <a:prstGeom prst="rect">
            <a:avLst/>
          </a:prstGeom>
        </p:spPr>
        <p:txBody>
          <a:bodyPr wrap="square">
            <a:noAutofit/>
          </a:bodyPr>
          <a:p>
            <a:r>
              <a:rPr sz="1600">
                <a:solidFill>
                  <a:srgbClr val="000000"/>
                </a:solidFill>
                <a:latin typeface="Evolventa"/>
                <a:ea typeface="Evolventa"/>
              </a:rPr>
              <a:t>Yabancı</a:t>
            </a:r>
            <a:r>
              <a:rPr lang="tr-TR" sz="1600">
                <a:solidFill>
                  <a:srgbClr val="000000"/>
                </a:solidFill>
                <a:latin typeface="Evolventa"/>
                <a:ea typeface="Evolventa"/>
              </a:rPr>
              <a:t> </a:t>
            </a:r>
            <a:r>
              <a:rPr sz="1600">
                <a:solidFill>
                  <a:srgbClr val="000000"/>
                </a:solidFill>
                <a:latin typeface="Evolventa"/>
                <a:ea typeface="Evolventa"/>
              </a:rPr>
              <a:t>Dil</a:t>
            </a:r>
            <a:r>
              <a:rPr lang="tr-TR" sz="1600">
                <a:solidFill>
                  <a:srgbClr val="000000"/>
                </a:solidFill>
                <a:latin typeface="Evolventa"/>
                <a:ea typeface="Evolventa"/>
              </a:rPr>
              <a:t> </a:t>
            </a:r>
            <a:r>
              <a:rPr sz="1600">
                <a:solidFill>
                  <a:srgbClr val="000000"/>
                </a:solidFill>
                <a:latin typeface="Evolventa"/>
                <a:ea typeface="Evolventa"/>
              </a:rPr>
              <a:t>Sınavı</a:t>
            </a:r>
            <a:r>
              <a:rPr lang="tr-TR" sz="1600">
                <a:solidFill>
                  <a:srgbClr val="000000"/>
                </a:solidFill>
                <a:latin typeface="Evolventa"/>
                <a:ea typeface="Evolventa"/>
              </a:rPr>
              <a:t> İ</a:t>
            </a:r>
            <a:r>
              <a:rPr sz="1600">
                <a:solidFill>
                  <a:srgbClr val="000000"/>
                </a:solidFill>
                <a:latin typeface="Evolventa"/>
                <a:ea typeface="Evolventa"/>
              </a:rPr>
              <a:t>ngilizce,</a:t>
            </a:r>
            <a:r>
              <a:rPr lang="tr-TR" sz="1600">
                <a:solidFill>
                  <a:srgbClr val="000000"/>
                </a:solidFill>
                <a:latin typeface="Evolventa"/>
                <a:ea typeface="Evolventa"/>
              </a:rPr>
              <a:t>A</a:t>
            </a:r>
            <a:r>
              <a:rPr sz="1600">
                <a:solidFill>
                  <a:srgbClr val="000000"/>
                </a:solidFill>
                <a:latin typeface="Evolventa"/>
                <a:ea typeface="Evolventa"/>
              </a:rPr>
              <a:t>lmanca,</a:t>
            </a:r>
            <a:r>
              <a:rPr lang="tr-TR" sz="1600">
                <a:solidFill>
                  <a:srgbClr val="000000"/>
                </a:solidFill>
                <a:latin typeface="Evolventa"/>
                <a:ea typeface="Evolventa"/>
              </a:rPr>
              <a:t> </a:t>
            </a:r>
            <a:r>
              <a:rPr sz="1600">
                <a:solidFill>
                  <a:srgbClr val="000000"/>
                </a:solidFill>
                <a:latin typeface="Evolventa"/>
                <a:ea typeface="Evolventa"/>
              </a:rPr>
              <a:t>Fransızca,</a:t>
            </a:r>
            <a:r>
              <a:rPr lang="tr-TR" sz="1600">
                <a:solidFill>
                  <a:srgbClr val="000000"/>
                </a:solidFill>
                <a:latin typeface="Evolventa"/>
                <a:ea typeface="Evolventa"/>
              </a:rPr>
              <a:t> </a:t>
            </a:r>
            <a:r>
              <a:rPr sz="1600">
                <a:solidFill>
                  <a:srgbClr val="000000"/>
                </a:solidFill>
                <a:latin typeface="Evolventa"/>
                <a:ea typeface="Evolventa"/>
              </a:rPr>
              <a:t>Arapça</a:t>
            </a:r>
            <a:r>
              <a:rPr lang="tr-TR" sz="1600">
                <a:solidFill>
                  <a:srgbClr val="000000"/>
                </a:solidFill>
                <a:latin typeface="Evolventa"/>
                <a:ea typeface="Evolventa"/>
              </a:rPr>
              <a:t> </a:t>
            </a:r>
            <a:r>
              <a:rPr sz="1600">
                <a:solidFill>
                  <a:srgbClr val="000000"/>
                </a:solidFill>
                <a:latin typeface="Evolventa"/>
                <a:ea typeface="Evolventa"/>
              </a:rPr>
              <a:t>ve</a:t>
            </a:r>
            <a:r>
              <a:rPr lang="tr-TR" sz="1600">
                <a:solidFill>
                  <a:srgbClr val="000000"/>
                </a:solidFill>
                <a:latin typeface="Evolventa"/>
                <a:ea typeface="Evolventa"/>
              </a:rPr>
              <a:t> </a:t>
            </a:r>
            <a:r>
              <a:rPr sz="1600">
                <a:solidFill>
                  <a:srgbClr val="000000"/>
                </a:solidFill>
                <a:latin typeface="Evolventa"/>
                <a:ea typeface="Evolventa"/>
              </a:rPr>
              <a:t>Rusça</a:t>
            </a:r>
            <a:r>
              <a:rPr lang="tr-TR" sz="1600">
                <a:solidFill>
                  <a:srgbClr val="000000"/>
                </a:solidFill>
                <a:latin typeface="Evolventa"/>
                <a:ea typeface="Evolventa"/>
              </a:rPr>
              <a:t> </a:t>
            </a:r>
            <a:r>
              <a:rPr sz="1600">
                <a:solidFill>
                  <a:srgbClr val="000000"/>
                </a:solidFill>
                <a:latin typeface="Evolventa"/>
                <a:ea typeface="Evolventa"/>
              </a:rPr>
              <a:t>dillerinde</a:t>
            </a:r>
            <a:r>
              <a:rPr lang="tr-TR" sz="1600">
                <a:solidFill>
                  <a:srgbClr val="000000"/>
                </a:solidFill>
                <a:latin typeface="Evolventa"/>
                <a:ea typeface="Evolventa"/>
              </a:rPr>
              <a:t> </a:t>
            </a:r>
            <a:r>
              <a:rPr sz="1600">
                <a:solidFill>
                  <a:srgbClr val="000000"/>
                </a:solidFill>
                <a:latin typeface="Evolventa"/>
                <a:ea typeface="Evolventa"/>
              </a:rPr>
              <a:t>yapılacaktır.</a:t>
            </a:r>
            <a:endParaRPr sz="1600">
              <a:solidFill>
                <a:srgbClr val="000000"/>
              </a:solidFill>
              <a:latin typeface="Evolventa"/>
              <a:ea typeface="Evolventa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755650" y="3759200"/>
            <a:ext cx="4026535" cy="33718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tr-TR" sz="1600" b="1">
                <a:solidFill>
                  <a:srgbClr val="000000"/>
                </a:solidFill>
                <a:latin typeface="Evolventa-Bold"/>
                <a:ea typeface="Evolventa-Bold"/>
              </a:rPr>
              <a:t>İ</a:t>
            </a:r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ngilizce</a:t>
            </a:r>
            <a:r>
              <a:rPr lang="tr-TR" sz="1600" b="1">
                <a:solidFill>
                  <a:srgbClr val="000000"/>
                </a:solidFill>
                <a:latin typeface="Evolventa-Bold"/>
                <a:ea typeface="Evolventa-Bold"/>
              </a:rPr>
              <a:t> </a:t>
            </a:r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Mütercim</a:t>
            </a:r>
            <a:r>
              <a:rPr lang="tr-TR" sz="1600" b="1">
                <a:solidFill>
                  <a:srgbClr val="000000"/>
                </a:solidFill>
                <a:latin typeface="Evolventa-Bold"/>
                <a:ea typeface="Evolventa-Bold"/>
              </a:rPr>
              <a:t> </a:t>
            </a:r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ve</a:t>
            </a:r>
            <a:r>
              <a:rPr lang="tr-TR" sz="1600" b="1">
                <a:solidFill>
                  <a:srgbClr val="000000"/>
                </a:solidFill>
                <a:latin typeface="Evolventa-Bold"/>
                <a:ea typeface="Evolventa-Bold"/>
              </a:rPr>
              <a:t> </a:t>
            </a:r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Tercümanlık</a:t>
            </a:r>
            <a:endParaRPr sz="1600" b="1">
              <a:solidFill>
                <a:srgbClr val="000000"/>
              </a:solidFill>
              <a:latin typeface="Evolventa-Bold"/>
              <a:ea typeface="Evolventa-Bold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899160" y="4274185"/>
            <a:ext cx="2728595" cy="382905"/>
          </a:xfrm>
          <a:prstGeom prst="rect">
            <a:avLst/>
          </a:prstGeom>
        </p:spPr>
        <p:txBody>
          <a:bodyPr wrap="square">
            <a:noAutofit/>
          </a:bodyPr>
          <a:p>
            <a:r>
              <a:rPr lang="tr-TR" sz="1600" b="1">
                <a:solidFill>
                  <a:srgbClr val="000000"/>
                </a:solidFill>
                <a:latin typeface="Evolventa-Bold"/>
                <a:ea typeface="Evolventa-Bold"/>
              </a:rPr>
              <a:t>İ</a:t>
            </a:r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ngiliz</a:t>
            </a:r>
            <a:r>
              <a:rPr lang="tr-TR" sz="1600" b="1">
                <a:solidFill>
                  <a:srgbClr val="000000"/>
                </a:solidFill>
                <a:latin typeface="Evolventa-Bold"/>
                <a:ea typeface="Evolventa-Bold"/>
              </a:rPr>
              <a:t> </a:t>
            </a:r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Dili</a:t>
            </a:r>
            <a:r>
              <a:rPr lang="tr-TR" sz="1600" b="1">
                <a:solidFill>
                  <a:srgbClr val="000000"/>
                </a:solidFill>
                <a:latin typeface="Evolventa-Bold"/>
                <a:ea typeface="Evolventa-Bold"/>
              </a:rPr>
              <a:t> </a:t>
            </a:r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ve</a:t>
            </a:r>
            <a:r>
              <a:rPr lang="tr-TR" sz="1600" b="1">
                <a:solidFill>
                  <a:srgbClr val="000000"/>
                </a:solidFill>
                <a:latin typeface="Evolventa-Bold"/>
                <a:ea typeface="Evolventa-Bold"/>
              </a:rPr>
              <a:t> </a:t>
            </a:r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Edebiyatı</a:t>
            </a:r>
            <a:endParaRPr sz="1600" b="1">
              <a:solidFill>
                <a:srgbClr val="000000"/>
              </a:solidFill>
              <a:latin typeface="Evolventa-Bold"/>
              <a:ea typeface="Evolventa-Bold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611505" y="4725035"/>
            <a:ext cx="3431540" cy="33718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Amerikan</a:t>
            </a:r>
            <a:r>
              <a:rPr lang="tr-TR" sz="1600" b="1">
                <a:solidFill>
                  <a:srgbClr val="000000"/>
                </a:solidFill>
                <a:latin typeface="Evolventa-Bold"/>
                <a:ea typeface="Evolventa-Bold"/>
              </a:rPr>
              <a:t> </a:t>
            </a:r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Kültürü</a:t>
            </a:r>
            <a:r>
              <a:rPr lang="tr-TR" sz="1600" b="1">
                <a:solidFill>
                  <a:srgbClr val="000000"/>
                </a:solidFill>
                <a:latin typeface="Evolventa-Bold"/>
                <a:ea typeface="Evolventa-Bold"/>
              </a:rPr>
              <a:t> </a:t>
            </a:r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ve</a:t>
            </a:r>
            <a:r>
              <a:rPr lang="tr-TR" sz="1600" b="1">
                <a:solidFill>
                  <a:srgbClr val="000000"/>
                </a:solidFill>
                <a:latin typeface="Evolventa-Bold"/>
                <a:ea typeface="Evolventa-Bold"/>
              </a:rPr>
              <a:t> </a:t>
            </a:r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Edebiyatı</a:t>
            </a:r>
            <a:endParaRPr sz="1600" b="1">
              <a:solidFill>
                <a:srgbClr val="000000"/>
              </a:solidFill>
              <a:latin typeface="Evolventa-Bold"/>
              <a:ea typeface="Evolventa-Bold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713105" y="5226685"/>
            <a:ext cx="2553335" cy="33718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Almanca</a:t>
            </a:r>
            <a:r>
              <a:rPr lang="tr-TR" sz="1600" b="1">
                <a:solidFill>
                  <a:srgbClr val="000000"/>
                </a:solidFill>
                <a:latin typeface="Evolventa-Bold"/>
                <a:ea typeface="Evolventa-Bold"/>
              </a:rPr>
              <a:t> </a:t>
            </a:r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Ö</a:t>
            </a:r>
            <a:r>
              <a:rPr lang="tr-TR" sz="1600" b="1">
                <a:solidFill>
                  <a:srgbClr val="000000"/>
                </a:solidFill>
                <a:latin typeface="Evolventa-Bold"/>
                <a:ea typeface="Evolventa-Bold"/>
              </a:rPr>
              <a:t>ğretmenliği</a:t>
            </a:r>
            <a:endParaRPr lang="tr-TR" sz="1600" b="1">
              <a:solidFill>
                <a:srgbClr val="000000"/>
              </a:solidFill>
              <a:latin typeface="Evolventa-Bold"/>
              <a:ea typeface="Evolventa-Bold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4499610" y="3644265"/>
            <a:ext cx="3896995" cy="82994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Almanca</a:t>
            </a:r>
            <a:r>
              <a:rPr lang="tr-TR" sz="1600" b="1">
                <a:solidFill>
                  <a:srgbClr val="000000"/>
                </a:solidFill>
                <a:latin typeface="Evolventa-Bold"/>
                <a:ea typeface="Evolventa-Bold"/>
              </a:rPr>
              <a:t> </a:t>
            </a:r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Mütercim</a:t>
            </a:r>
            <a:r>
              <a:rPr lang="tr-TR" sz="1600" b="1">
                <a:solidFill>
                  <a:srgbClr val="000000"/>
                </a:solidFill>
                <a:latin typeface="Evolventa-Bold"/>
                <a:ea typeface="Evolventa-Bold"/>
              </a:rPr>
              <a:t> </a:t>
            </a:r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ve</a:t>
            </a:r>
            <a:r>
              <a:rPr lang="tr-TR" sz="1600" b="1">
                <a:solidFill>
                  <a:srgbClr val="000000"/>
                </a:solidFill>
                <a:latin typeface="Evolventa-Bold"/>
                <a:ea typeface="Evolventa-Bold"/>
              </a:rPr>
              <a:t> </a:t>
            </a:r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Tercümanlık </a:t>
            </a:r>
            <a:endParaRPr sz="1600" b="1">
              <a:solidFill>
                <a:srgbClr val="000000"/>
              </a:solidFill>
              <a:latin typeface="Evolventa-Bold"/>
              <a:ea typeface="Evolventa-Bold"/>
            </a:endParaRPr>
          </a:p>
          <a:p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Rus</a:t>
            </a:r>
            <a:r>
              <a:rPr lang="tr-TR" sz="1600" b="1">
                <a:solidFill>
                  <a:srgbClr val="000000"/>
                </a:solidFill>
                <a:latin typeface="Evolventa-Bold"/>
                <a:ea typeface="Evolventa-Bold"/>
              </a:rPr>
              <a:t> </a:t>
            </a:r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Dili</a:t>
            </a:r>
            <a:r>
              <a:rPr lang="tr-TR" sz="1600" b="1">
                <a:solidFill>
                  <a:srgbClr val="000000"/>
                </a:solidFill>
                <a:latin typeface="Evolventa-Bold"/>
                <a:ea typeface="Evolventa-Bold"/>
              </a:rPr>
              <a:t> </a:t>
            </a:r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ve</a:t>
            </a:r>
            <a:r>
              <a:rPr lang="tr-TR" sz="1600" b="1">
                <a:solidFill>
                  <a:srgbClr val="000000"/>
                </a:solidFill>
                <a:latin typeface="Evolventa-Bold"/>
                <a:ea typeface="Evolventa-Bold"/>
              </a:rPr>
              <a:t> </a:t>
            </a:r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Edebiyatı </a:t>
            </a:r>
            <a:endParaRPr sz="1600" b="1">
              <a:solidFill>
                <a:srgbClr val="000000"/>
              </a:solidFill>
              <a:latin typeface="Evolventa-Bold"/>
              <a:ea typeface="Evolventa-Bold"/>
            </a:endParaRPr>
          </a:p>
          <a:p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Fars</a:t>
            </a:r>
            <a:r>
              <a:rPr lang="tr-TR" sz="1600" b="1">
                <a:solidFill>
                  <a:srgbClr val="000000"/>
                </a:solidFill>
                <a:latin typeface="Evolventa-Bold"/>
                <a:ea typeface="Evolventa-Bold"/>
              </a:rPr>
              <a:t> </a:t>
            </a:r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Dili</a:t>
            </a:r>
            <a:r>
              <a:rPr lang="tr-TR" sz="1600" b="1">
                <a:solidFill>
                  <a:srgbClr val="000000"/>
                </a:solidFill>
                <a:latin typeface="Evolventa-Bold"/>
                <a:ea typeface="Evolventa-Bold"/>
              </a:rPr>
              <a:t> </a:t>
            </a:r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ve</a:t>
            </a:r>
            <a:r>
              <a:rPr lang="tr-TR" sz="1600" b="1">
                <a:solidFill>
                  <a:srgbClr val="000000"/>
                </a:solidFill>
                <a:latin typeface="Evolventa-Bold"/>
                <a:ea typeface="Evolventa-Bold"/>
              </a:rPr>
              <a:t> </a:t>
            </a:r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Edebiyatı</a:t>
            </a:r>
            <a:endParaRPr sz="1600" b="1">
              <a:solidFill>
                <a:srgbClr val="000000"/>
              </a:solidFill>
              <a:latin typeface="Evolventa-Bold"/>
              <a:ea typeface="Evolventa-Bold"/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611505" y="5661025"/>
            <a:ext cx="2654935" cy="58356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Turizm</a:t>
            </a:r>
            <a:r>
              <a:rPr lang="tr-TR" sz="1600" b="1">
                <a:solidFill>
                  <a:srgbClr val="000000"/>
                </a:solidFill>
                <a:latin typeface="Evolventa-Bold"/>
                <a:ea typeface="Evolventa-Bold"/>
              </a:rPr>
              <a:t> </a:t>
            </a:r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Rehberligĭ </a:t>
            </a:r>
            <a:endParaRPr sz="1600" b="1">
              <a:solidFill>
                <a:srgbClr val="000000"/>
              </a:solidFill>
              <a:latin typeface="Evolventa-Bold"/>
              <a:ea typeface="Evolventa-Bold"/>
            </a:endParaRPr>
          </a:p>
          <a:p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Fransız</a:t>
            </a:r>
            <a:r>
              <a:rPr lang="tr-TR" sz="1600" b="1">
                <a:solidFill>
                  <a:srgbClr val="000000"/>
                </a:solidFill>
                <a:latin typeface="Evolventa-Bold"/>
                <a:ea typeface="Evolventa-Bold"/>
              </a:rPr>
              <a:t> </a:t>
            </a:r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Dili</a:t>
            </a:r>
            <a:r>
              <a:rPr lang="tr-TR" sz="1600" b="1">
                <a:solidFill>
                  <a:srgbClr val="000000"/>
                </a:solidFill>
                <a:latin typeface="Evolventa-Bold"/>
                <a:ea typeface="Evolventa-Bold"/>
              </a:rPr>
              <a:t> </a:t>
            </a:r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ve</a:t>
            </a:r>
            <a:r>
              <a:rPr lang="tr-TR" sz="1600" b="1">
                <a:solidFill>
                  <a:srgbClr val="000000"/>
                </a:solidFill>
                <a:latin typeface="Evolventa-Bold"/>
                <a:ea typeface="Evolventa-Bold"/>
              </a:rPr>
              <a:t> </a:t>
            </a:r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Edebiyatı</a:t>
            </a:r>
            <a:endParaRPr sz="1600" b="1">
              <a:solidFill>
                <a:srgbClr val="000000"/>
              </a:solidFill>
              <a:latin typeface="Evolventa-Bold"/>
              <a:ea typeface="Evolventa-Bold"/>
            </a:endParaRPr>
          </a:p>
        </p:txBody>
      </p:sp>
      <p:sp>
        <p:nvSpPr>
          <p:cNvPr id="17" name="Text Box 16"/>
          <p:cNvSpPr txBox="1"/>
          <p:nvPr/>
        </p:nvSpPr>
        <p:spPr>
          <a:xfrm>
            <a:off x="4499610" y="4436745"/>
            <a:ext cx="2922905" cy="33718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tr-TR" sz="1600" b="1">
                <a:solidFill>
                  <a:srgbClr val="000000"/>
                </a:solidFill>
                <a:latin typeface="Evolventa-Bold"/>
                <a:ea typeface="Evolventa-Bold"/>
              </a:rPr>
              <a:t>İ</a:t>
            </a:r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spanyol</a:t>
            </a:r>
            <a:r>
              <a:rPr lang="tr-TR" sz="1600" b="1">
                <a:solidFill>
                  <a:srgbClr val="000000"/>
                </a:solidFill>
                <a:latin typeface="Evolventa-Bold"/>
                <a:ea typeface="Evolventa-Bold"/>
              </a:rPr>
              <a:t> </a:t>
            </a:r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Dili</a:t>
            </a:r>
            <a:r>
              <a:rPr lang="tr-TR" sz="1600" b="1">
                <a:solidFill>
                  <a:srgbClr val="000000"/>
                </a:solidFill>
                <a:latin typeface="Evolventa-Bold"/>
                <a:ea typeface="Evolventa-Bold"/>
              </a:rPr>
              <a:t> </a:t>
            </a:r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ve</a:t>
            </a:r>
            <a:r>
              <a:rPr lang="tr-TR" sz="1600" b="1">
                <a:solidFill>
                  <a:srgbClr val="000000"/>
                </a:solidFill>
                <a:latin typeface="Evolventa-Bold"/>
                <a:ea typeface="Evolventa-Bold"/>
              </a:rPr>
              <a:t> </a:t>
            </a:r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Edebiyat</a:t>
            </a:r>
            <a:r>
              <a:rPr lang="tr-TR" sz="1600" b="1">
                <a:solidFill>
                  <a:srgbClr val="000000"/>
                </a:solidFill>
                <a:latin typeface="Evolventa-Bold"/>
                <a:ea typeface="Evolventa-Bold"/>
              </a:rPr>
              <a:t>ı</a:t>
            </a:r>
            <a:endParaRPr lang="tr-TR" sz="1600" b="1">
              <a:solidFill>
                <a:srgbClr val="000000"/>
              </a:solidFill>
              <a:latin typeface="Evolventa-Bold"/>
              <a:ea typeface="Evolventa-Bold"/>
            </a:endParaRPr>
          </a:p>
        </p:txBody>
      </p:sp>
      <p:sp>
        <p:nvSpPr>
          <p:cNvPr id="18" name="Text Box 17"/>
          <p:cNvSpPr txBox="1"/>
          <p:nvPr/>
        </p:nvSpPr>
        <p:spPr>
          <a:xfrm>
            <a:off x="4283710" y="4940935"/>
            <a:ext cx="3436620" cy="107632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Çin</a:t>
            </a:r>
            <a:r>
              <a:rPr lang="tr-TR" sz="1600" b="1">
                <a:solidFill>
                  <a:srgbClr val="000000"/>
                </a:solidFill>
                <a:latin typeface="Evolventa-Bold"/>
                <a:ea typeface="Evolventa-Bold"/>
              </a:rPr>
              <a:t> </a:t>
            </a:r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Dili</a:t>
            </a:r>
            <a:r>
              <a:rPr lang="tr-TR" sz="1600" b="1">
                <a:solidFill>
                  <a:srgbClr val="000000"/>
                </a:solidFill>
                <a:latin typeface="Evolventa-Bold"/>
                <a:ea typeface="Evolventa-Bold"/>
              </a:rPr>
              <a:t> </a:t>
            </a:r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ve</a:t>
            </a:r>
            <a:r>
              <a:rPr lang="tr-TR" sz="1600" b="1">
                <a:solidFill>
                  <a:srgbClr val="000000"/>
                </a:solidFill>
                <a:latin typeface="Evolventa-Bold"/>
                <a:ea typeface="Evolventa-Bold"/>
              </a:rPr>
              <a:t> </a:t>
            </a:r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Edebiyatı </a:t>
            </a:r>
            <a:endParaRPr sz="1600" b="1">
              <a:solidFill>
                <a:srgbClr val="000000"/>
              </a:solidFill>
              <a:latin typeface="Evolventa-Bold"/>
              <a:ea typeface="Evolventa-Bold"/>
            </a:endParaRPr>
          </a:p>
          <a:p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Arap</a:t>
            </a:r>
            <a:r>
              <a:rPr lang="tr-TR" sz="1600" b="1">
                <a:solidFill>
                  <a:srgbClr val="000000"/>
                </a:solidFill>
                <a:latin typeface="Evolventa-Bold"/>
                <a:ea typeface="Evolventa-Bold"/>
              </a:rPr>
              <a:t> </a:t>
            </a:r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Dili</a:t>
            </a:r>
            <a:r>
              <a:rPr lang="tr-TR" sz="1600" b="1">
                <a:solidFill>
                  <a:srgbClr val="000000"/>
                </a:solidFill>
                <a:latin typeface="Evolventa-Bold"/>
                <a:ea typeface="Evolventa-Bold"/>
              </a:rPr>
              <a:t> </a:t>
            </a:r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ve</a:t>
            </a:r>
            <a:r>
              <a:rPr lang="tr-TR" sz="1600" b="1">
                <a:solidFill>
                  <a:srgbClr val="000000"/>
                </a:solidFill>
                <a:latin typeface="Evolventa-Bold"/>
                <a:ea typeface="Evolventa-Bold"/>
              </a:rPr>
              <a:t> </a:t>
            </a:r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Edebiyatı </a:t>
            </a:r>
            <a:endParaRPr sz="1600" b="1">
              <a:solidFill>
                <a:srgbClr val="000000"/>
              </a:solidFill>
              <a:latin typeface="Evolventa-Bold"/>
              <a:ea typeface="Evolventa-Bold"/>
            </a:endParaRPr>
          </a:p>
          <a:p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Kore</a:t>
            </a:r>
            <a:r>
              <a:rPr lang="tr-TR" sz="1600" b="1">
                <a:solidFill>
                  <a:srgbClr val="000000"/>
                </a:solidFill>
                <a:latin typeface="Evolventa-Bold"/>
                <a:ea typeface="Evolventa-Bold"/>
              </a:rPr>
              <a:t> </a:t>
            </a:r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Dili</a:t>
            </a:r>
            <a:r>
              <a:rPr lang="tr-TR" sz="1600" b="1">
                <a:solidFill>
                  <a:srgbClr val="000000"/>
                </a:solidFill>
                <a:latin typeface="Evolventa-Bold"/>
                <a:ea typeface="Evolventa-Bold"/>
              </a:rPr>
              <a:t> </a:t>
            </a:r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ve</a:t>
            </a:r>
            <a:r>
              <a:rPr lang="tr-TR" sz="1600" b="1">
                <a:solidFill>
                  <a:srgbClr val="000000"/>
                </a:solidFill>
                <a:latin typeface="Evolventa-Bold"/>
                <a:ea typeface="Evolventa-Bold"/>
              </a:rPr>
              <a:t> </a:t>
            </a:r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Edebiyatı </a:t>
            </a:r>
            <a:endParaRPr sz="1600" b="1">
              <a:solidFill>
                <a:srgbClr val="000000"/>
              </a:solidFill>
              <a:latin typeface="Evolventa-Bold"/>
              <a:ea typeface="Evolventa-Bold"/>
            </a:endParaRPr>
          </a:p>
          <a:p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Kar</a:t>
            </a:r>
            <a:r>
              <a:rPr sz="1600" b="1">
                <a:solidFill>
                  <a:srgbClr val="000000"/>
                </a:solidFill>
                <a:latin typeface="NotoSans-Bold"/>
                <a:ea typeface="NotoSans-Bold"/>
              </a:rPr>
              <a:t>ş</a:t>
            </a:r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ıla</a:t>
            </a:r>
            <a:r>
              <a:rPr sz="1600" b="1">
                <a:solidFill>
                  <a:srgbClr val="000000"/>
                </a:solidFill>
                <a:latin typeface="NotoSans-Bold"/>
                <a:ea typeface="NotoSans-Bold"/>
              </a:rPr>
              <a:t>ş</a:t>
            </a:r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tırmalı</a:t>
            </a:r>
            <a:r>
              <a:rPr lang="tr-TR" sz="1600" b="1">
                <a:solidFill>
                  <a:srgbClr val="000000"/>
                </a:solidFill>
                <a:latin typeface="Evolventa-Bold"/>
                <a:ea typeface="Evolventa-Bold"/>
              </a:rPr>
              <a:t> </a:t>
            </a:r>
            <a:r>
              <a:rPr sz="1600" b="1">
                <a:solidFill>
                  <a:srgbClr val="000000"/>
                </a:solidFill>
                <a:latin typeface="Evolventa-Bold"/>
                <a:ea typeface="Evolventa-Bold"/>
              </a:rPr>
              <a:t>Edebiyat</a:t>
            </a:r>
            <a:endParaRPr sz="1600" b="1">
              <a:solidFill>
                <a:srgbClr val="000000"/>
              </a:solidFill>
              <a:latin typeface="Evolventa-Bold"/>
              <a:ea typeface="Evolventa-Bol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1" name="Table 10"/>
          <p:cNvGraphicFramePr/>
          <p:nvPr>
            <p:custDataLst>
              <p:tags r:id="rId1"/>
            </p:custDataLst>
          </p:nvPr>
        </p:nvGraphicFramePr>
        <p:xfrm>
          <a:off x="680085" y="908685"/>
          <a:ext cx="8305165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5165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Yükseköğretim Programlarına Başvurabilmek İçin En Az Kaç Puan Almak Gereki r?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/>
          <p:nvPr>
            <p:custDataLst>
              <p:tags r:id="rId2"/>
            </p:custDataLst>
          </p:nvPr>
        </p:nvGraphicFramePr>
        <p:xfrm>
          <a:off x="683260" y="1289685"/>
          <a:ext cx="8303895" cy="703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7965"/>
                <a:gridCol w="2767965"/>
                <a:gridCol w="2767965"/>
              </a:tblGrid>
              <a:tr h="703580">
                <a:tc>
                  <a:txBody>
                    <a:bodyPr/>
                    <a:p>
                      <a:pPr algn="ctr">
                        <a:buNone/>
                      </a:pPr>
                      <a:endParaRPr lang="en-US" sz="120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Yükseköğretim Programının Türü</a:t>
                      </a:r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sz="120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İlgi</a:t>
                      </a:r>
                      <a:r>
                        <a:rPr lang="tr-TR" altLang="en-US" sz="120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i Puan Türleri</a:t>
                      </a:r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sz="120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Puan/Başarı Sırası Koşulu</a:t>
                      </a:r>
                      <a:endParaRPr lang="en-US" sz="120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None/>
                      </a:pPr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/>
          <p:nvPr>
            <p:custDataLst>
              <p:tags r:id="rId3"/>
            </p:custDataLst>
          </p:nvPr>
        </p:nvGraphicFramePr>
        <p:xfrm>
          <a:off x="683260" y="1978660"/>
          <a:ext cx="8315325" cy="395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1775"/>
                <a:gridCol w="2771775"/>
                <a:gridCol w="2771775"/>
              </a:tblGrid>
              <a:tr h="39560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900">
                          <a:solidFill>
                            <a:schemeClr val="tx1"/>
                          </a:solidFill>
                        </a:rPr>
                        <a:t>Ön </a:t>
                      </a:r>
                      <a:r>
                        <a:rPr lang="en-US" sz="900" b="1">
                          <a:solidFill>
                            <a:schemeClr val="tx1"/>
                          </a:solidFill>
                        </a:rPr>
                        <a:t>lisans </a:t>
                      </a:r>
                      <a:r>
                        <a:rPr lang="en-US" sz="900">
                          <a:solidFill>
                            <a:schemeClr val="tx1"/>
                          </a:solidFill>
                        </a:rPr>
                        <a:t>programlarını tercih edebilmek için</a:t>
                      </a:r>
                      <a:endParaRPr lang="en-US" sz="9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900">
                          <a:solidFill>
                            <a:schemeClr val="tx1"/>
                          </a:solidFill>
                        </a:rPr>
                        <a:t>TYT</a:t>
                      </a:r>
                      <a:endParaRPr lang="en-US" sz="9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900">
                          <a:solidFill>
                            <a:schemeClr val="tx1"/>
                          </a:solidFill>
                        </a:rPr>
                        <a:t>TYT sınav puanının hesaplanmış</a:t>
                      </a:r>
                      <a:endParaRPr lang="en-US" sz="90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en-US" sz="900">
                          <a:solidFill>
                            <a:schemeClr val="tx1"/>
                          </a:solidFill>
                        </a:rPr>
                        <a:t>olması gerekmektedir.</a:t>
                      </a:r>
                      <a:endParaRPr lang="en-US" sz="9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  <p:graphicFrame>
        <p:nvGraphicFramePr>
          <p:cNvPr id="14" name="Table 13"/>
          <p:cNvGraphicFramePr/>
          <p:nvPr/>
        </p:nvGraphicFramePr>
        <p:xfrm>
          <a:off x="680085" y="2374265"/>
          <a:ext cx="8362950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8125"/>
                <a:gridCol w="2792095"/>
                <a:gridCol w="2792730"/>
              </a:tblGrid>
              <a:tr h="8712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900">
                          <a:solidFill>
                            <a:schemeClr val="tx1"/>
                          </a:solidFill>
                        </a:rPr>
                        <a:t>Özel yetenek gerektiren lisans programlarına ön kayıt yaptırabilmek için</a:t>
                      </a:r>
                      <a:r>
                        <a:rPr lang="tr-TR" altLang="en-US" sz="9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900">
                          <a:solidFill>
                            <a:schemeClr val="tx1"/>
                          </a:solidFill>
                        </a:rPr>
                        <a:t>(Devlet</a:t>
                      </a:r>
                      <a:r>
                        <a:rPr lang="tr-TR" altLang="en-US" sz="9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900">
                          <a:solidFill>
                            <a:schemeClr val="tx1"/>
                          </a:solidFill>
                        </a:rPr>
                        <a:t>Konservatuvarlarının / Konservatuvarların li se devresi</a:t>
                      </a:r>
                      <a:r>
                        <a:rPr lang="tr-TR" altLang="en-US" sz="9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900">
                          <a:solidFill>
                            <a:schemeClr val="tx1"/>
                          </a:solidFill>
                        </a:rPr>
                        <a:t>mezunlarının Konservatuvarların li sans devresine yerleştirilmesinde</a:t>
                      </a:r>
                      <a:r>
                        <a:rPr lang="tr-TR" altLang="en-US" sz="900">
                          <a:solidFill>
                            <a:schemeClr val="tx1"/>
                          </a:solidFill>
                        </a:rPr>
                        <a:t> </a:t>
                      </a:r>
                      <a:endParaRPr lang="tr-TR" altLang="en-US" sz="90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en-US" sz="900">
                          <a:solidFill>
                            <a:schemeClr val="tx1"/>
                          </a:solidFill>
                        </a:rPr>
                        <a:t>merkezi sınav puanı aranmaz.)</a:t>
                      </a:r>
                      <a:endParaRPr lang="en-US" sz="9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900">
                          <a:solidFill>
                            <a:schemeClr val="tx1"/>
                          </a:solidFill>
                        </a:rPr>
                        <a:t>TYT .</a:t>
                      </a:r>
                      <a:endParaRPr lang="en-US" sz="9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900">
                          <a:solidFill>
                            <a:schemeClr val="tx1"/>
                          </a:solidFill>
                        </a:rPr>
                        <a:t>TYT sınav puanının hesaplanmış</a:t>
                      </a:r>
                      <a:endParaRPr lang="en-US" sz="90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en-US" sz="900">
                          <a:solidFill>
                            <a:schemeClr val="tx1"/>
                          </a:solidFill>
                        </a:rPr>
                        <a:t>olması gerekmektedi r.</a:t>
                      </a:r>
                      <a:r>
                        <a:rPr lang="tr-TR" altLang="en-US" sz="900">
                          <a:solidFill>
                            <a:schemeClr val="tx1"/>
                          </a:solidFill>
                        </a:rPr>
                        <a:t>*</a:t>
                      </a:r>
                      <a:endParaRPr lang="tr-TR" altLang="en-US" sz="9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  <p:graphicFrame>
        <p:nvGraphicFramePr>
          <p:cNvPr id="2" name="Table 1"/>
          <p:cNvGraphicFramePr/>
          <p:nvPr>
            <p:custDataLst>
              <p:tags r:id="rId4"/>
            </p:custDataLst>
          </p:nvPr>
        </p:nvGraphicFramePr>
        <p:xfrm>
          <a:off x="681990" y="3238500"/>
          <a:ext cx="8361045" cy="1025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7015"/>
                <a:gridCol w="2787015"/>
                <a:gridCol w="2787015"/>
              </a:tblGrid>
              <a:tr h="10255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Merkezi yerleştirme yapılan lisans programlarını tercih edebilmek için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None/>
                      </a:pP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sym typeface="+mn-ea"/>
                        </a:rPr>
                        <a:t>İlgili puan türünde</a:t>
                      </a:r>
                      <a:endParaRPr lang="en-US" sz="180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sym typeface="+mn-ea"/>
                        </a:rPr>
                        <a:t>(AYT/YDT)</a:t>
                      </a:r>
                      <a:endParaRPr lang="en-US" sz="180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None/>
                      </a:pPr>
                      <a:endParaRPr 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sym typeface="+mn-ea"/>
                        </a:rPr>
                        <a:t>Sınav puanının</a:t>
                      </a:r>
                      <a:endParaRPr lang="en-US" sz="180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sym typeface="+mn-ea"/>
                        </a:rPr>
                        <a:t>hesaplanmış olması g</a:t>
                      </a:r>
                      <a:r>
                        <a:rPr lang="tr-TR" altLang="en-US" sz="1800">
                          <a:solidFill>
                            <a:schemeClr val="tx1"/>
                          </a:solidFill>
                          <a:sym typeface="+mn-ea"/>
                        </a:rPr>
                        <a:t>erekmektedir.</a:t>
                      </a:r>
                      <a:endParaRPr lang="en-US" sz="180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None/>
                      </a:pPr>
                      <a:endParaRPr lang="en-US"/>
                    </a:p>
                  </a:txBody>
                  <a:tcPr anchor="ctr" anchorCtr="0"/>
                </a:tc>
              </a:tr>
            </a:tbl>
          </a:graphicData>
        </a:graphic>
      </p:graphicFrame>
      <p:graphicFrame>
        <p:nvGraphicFramePr>
          <p:cNvPr id="3" name="Table 2"/>
          <p:cNvGraphicFramePr/>
          <p:nvPr>
            <p:custDataLst>
              <p:tags r:id="rId5"/>
            </p:custDataLst>
          </p:nvPr>
        </p:nvGraphicFramePr>
        <p:xfrm>
          <a:off x="679450" y="4264025"/>
          <a:ext cx="8319135" cy="109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3045"/>
                <a:gridCol w="2773045"/>
                <a:gridCol w="2773045"/>
              </a:tblGrid>
              <a:tr h="10947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Özel yetenek gerektiren öğretmenlik programlarına ön kayıt yaptırabilmek için </a:t>
                      </a:r>
                      <a:r>
                        <a:rPr lang="en-US" b="1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sym typeface="+mn-ea"/>
                        </a:rPr>
                        <a:t>TYT</a:t>
                      </a:r>
                      <a:endParaRPr lang="en-US" sz="1800" b="1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sym typeface="+mn-ea"/>
                        </a:rPr>
                        <a:t>En düşük 800 bininci (800.000)**</a:t>
                      </a:r>
                      <a:endParaRPr lang="en-US" sz="1800" b="1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None/>
                      </a:pPr>
                      <a:endParaRPr lang="en-US" sz="18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  <p:graphicFrame>
        <p:nvGraphicFramePr>
          <p:cNvPr id="5" name="Table 4"/>
          <p:cNvGraphicFramePr/>
          <p:nvPr>
            <p:custDataLst>
              <p:tags r:id="rId6"/>
            </p:custDataLst>
          </p:nvPr>
        </p:nvGraphicFramePr>
        <p:xfrm>
          <a:off x="679450" y="5348605"/>
          <a:ext cx="8305800" cy="106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5800"/>
              </a:tblGrid>
              <a:tr h="106172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* Bu programlara en az kaç puan almış adayların başvurabi lecekleri ne i lgi li yükseköğreti m kurumunca karar veri lerek, ilgili yükseköğretim kurumunca</a:t>
                      </a:r>
                      <a:r>
                        <a:rPr lang="tr-TR" altLang="en-US" sz="14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basın-yayın organlarıyla adaylara duyurulacaktır.</a:t>
                      </a:r>
                      <a:endParaRPr lang="en-US" sz="14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** Ek puansız yerleştirme puanının başarı sırası dikkate alınır.</a:t>
                      </a:r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795" y="1514475"/>
            <a:ext cx="8105775" cy="494728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989965"/>
            <a:ext cx="8204200" cy="549846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240" y="1042670"/>
            <a:ext cx="8529955" cy="562483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790" y="984250"/>
            <a:ext cx="8408670" cy="552386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9125" y="836295"/>
            <a:ext cx="8353425" cy="577532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2640" y="973455"/>
            <a:ext cx="8200390" cy="576135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2925" y="904875"/>
            <a:ext cx="8507730" cy="572643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3570" y="848360"/>
            <a:ext cx="8461375" cy="5854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2"/>
          <p:cNvSpPr>
            <a:spLocks noGrp="1"/>
          </p:cNvSpPr>
          <p:nvPr>
            <p:ph type="ctrTitle" hasCustomPrompt="1"/>
          </p:nvPr>
        </p:nvSpPr>
        <p:spPr>
          <a:xfrm>
            <a:off x="755650" y="1124585"/>
            <a:ext cx="7772400" cy="3836035"/>
          </a:xfrm>
        </p:spPr>
        <p:txBody>
          <a:bodyPr vert="horz" wrap="square" lIns="91440" tIns="45720" rIns="91440" bIns="45720" anchor="b" anchorCtr="0"/>
          <a:p>
            <a:pPr algn="ctr">
              <a:buClrTx/>
              <a:buSzTx/>
              <a:buFontTx/>
            </a:pPr>
            <a:r>
              <a:rPr sz="4000" b="1" dirty="0">
                <a:latin typeface="+mj-lt"/>
                <a:ea typeface="+mj-ea"/>
                <a:cs typeface="+mj-cs"/>
              </a:rPr>
              <a:t>Sınav Oturumları</a:t>
            </a:r>
            <a:br>
              <a:rPr sz="4000" b="1" dirty="0">
                <a:latin typeface="+mj-lt"/>
                <a:ea typeface="+mj-ea"/>
                <a:cs typeface="+mj-cs"/>
              </a:rPr>
            </a:br>
            <a:br>
              <a:rPr sz="4000" b="1" dirty="0">
                <a:latin typeface="+mj-lt"/>
                <a:ea typeface="+mj-ea"/>
                <a:cs typeface="+mj-cs"/>
              </a:rPr>
            </a:br>
            <a:r>
              <a:rPr sz="2400" dirty="0">
                <a:latin typeface="+mj-lt"/>
                <a:ea typeface="+mj-ea"/>
                <a:cs typeface="+mj-cs"/>
              </a:rPr>
              <a:t>Birinci</a:t>
            </a:r>
            <a:r>
              <a:rPr lang="tr-TR" sz="2400" dirty="0">
                <a:latin typeface="+mj-lt"/>
                <a:ea typeface="+mj-ea"/>
                <a:cs typeface="+mj-cs"/>
              </a:rPr>
              <a:t> </a:t>
            </a:r>
            <a:r>
              <a:rPr sz="2400" dirty="0">
                <a:latin typeface="+mj-lt"/>
                <a:ea typeface="+mj-ea"/>
                <a:cs typeface="+mj-cs"/>
              </a:rPr>
              <a:t>oturum</a:t>
            </a:r>
            <a:r>
              <a:rPr lang="tr-TR" sz="2400" dirty="0">
                <a:latin typeface="+mj-lt"/>
                <a:ea typeface="+mj-ea"/>
                <a:cs typeface="+mj-cs"/>
              </a:rPr>
              <a:t> </a:t>
            </a:r>
            <a:r>
              <a:rPr sz="2400" dirty="0">
                <a:latin typeface="+mj-lt"/>
                <a:ea typeface="+mj-ea"/>
                <a:cs typeface="+mj-cs"/>
              </a:rPr>
              <a:t>(TYT)</a:t>
            </a:r>
            <a:br>
              <a:rPr sz="2400" dirty="0">
                <a:latin typeface="+mj-lt"/>
                <a:ea typeface="+mj-ea"/>
                <a:cs typeface="+mj-cs"/>
              </a:rPr>
            </a:br>
            <a:br>
              <a:rPr sz="2400" dirty="0">
                <a:latin typeface="+mj-lt"/>
                <a:ea typeface="+mj-ea"/>
                <a:cs typeface="+mj-cs"/>
              </a:rPr>
            </a:br>
            <a:r>
              <a:rPr sz="2400" dirty="0">
                <a:latin typeface="+mj-lt"/>
                <a:ea typeface="+mj-ea"/>
                <a:cs typeface="+mj-cs"/>
              </a:rPr>
              <a:t>İkinci</a:t>
            </a:r>
            <a:r>
              <a:rPr lang="tr-TR" sz="2400" dirty="0">
                <a:latin typeface="+mj-lt"/>
                <a:ea typeface="+mj-ea"/>
                <a:cs typeface="+mj-cs"/>
              </a:rPr>
              <a:t> </a:t>
            </a:r>
            <a:r>
              <a:rPr sz="2400" dirty="0">
                <a:latin typeface="+mj-lt"/>
                <a:ea typeface="+mj-ea"/>
                <a:cs typeface="+mj-cs"/>
              </a:rPr>
              <a:t>oturum</a:t>
            </a:r>
            <a:r>
              <a:rPr lang="tr-TR" sz="2400" dirty="0">
                <a:latin typeface="+mj-lt"/>
                <a:ea typeface="+mj-ea"/>
                <a:cs typeface="+mj-cs"/>
              </a:rPr>
              <a:t> </a:t>
            </a:r>
            <a:r>
              <a:rPr sz="2400" dirty="0">
                <a:latin typeface="+mj-lt"/>
                <a:ea typeface="+mj-ea"/>
                <a:cs typeface="+mj-cs"/>
              </a:rPr>
              <a:t>(AYT)</a:t>
            </a:r>
            <a:br>
              <a:rPr sz="2400" dirty="0">
                <a:latin typeface="+mj-lt"/>
                <a:ea typeface="+mj-ea"/>
                <a:cs typeface="+mj-cs"/>
              </a:rPr>
            </a:br>
            <a:br>
              <a:rPr sz="2400" dirty="0">
                <a:latin typeface="+mj-lt"/>
                <a:ea typeface="+mj-ea"/>
                <a:cs typeface="+mj-cs"/>
              </a:rPr>
            </a:br>
            <a:r>
              <a:rPr sz="2400" dirty="0">
                <a:latin typeface="+mj-lt"/>
                <a:ea typeface="+mj-ea"/>
                <a:cs typeface="+mj-cs"/>
              </a:rPr>
              <a:t>Üçüncü</a:t>
            </a:r>
            <a:r>
              <a:rPr lang="tr-TR" sz="2400" dirty="0">
                <a:latin typeface="+mj-lt"/>
                <a:ea typeface="+mj-ea"/>
                <a:cs typeface="+mj-cs"/>
              </a:rPr>
              <a:t> </a:t>
            </a:r>
            <a:r>
              <a:rPr sz="2400" dirty="0">
                <a:latin typeface="+mj-lt"/>
                <a:ea typeface="+mj-ea"/>
                <a:cs typeface="+mj-cs"/>
              </a:rPr>
              <a:t>oturum</a:t>
            </a:r>
            <a:r>
              <a:rPr lang="tr-TR" sz="2400" dirty="0">
                <a:latin typeface="+mj-lt"/>
                <a:ea typeface="+mj-ea"/>
                <a:cs typeface="+mj-cs"/>
              </a:rPr>
              <a:t> </a:t>
            </a:r>
            <a:r>
              <a:rPr sz="2400" dirty="0">
                <a:latin typeface="+mj-lt"/>
                <a:ea typeface="+mj-ea"/>
                <a:cs typeface="+mj-cs"/>
              </a:rPr>
              <a:t>(DİL)</a:t>
            </a:r>
            <a:endParaRPr sz="2400" dirty="0">
              <a:latin typeface="+mj-lt"/>
              <a:ea typeface="+mj-ea"/>
              <a:cs typeface="+mj-cs"/>
            </a:endParaRPr>
          </a:p>
        </p:txBody>
      </p:sp>
      <p:sp>
        <p:nvSpPr>
          <p:cNvPr id="5124" name="Rectangle 7"/>
          <p:cNvSpPr/>
          <p:nvPr/>
        </p:nvSpPr>
        <p:spPr>
          <a:xfrm>
            <a:off x="539750" y="1665288"/>
            <a:ext cx="8496300" cy="1446212"/>
          </a:xfrm>
          <a:prstGeom prst="rect">
            <a:avLst/>
          </a:prstGeom>
          <a:noFill/>
          <a:ln w="9525">
            <a:noFill/>
          </a:ln>
        </p:spPr>
        <p:txBody>
          <a:bodyPr anchor="b" anchorCtr="0">
            <a:spAutoFit/>
          </a:bodyPr>
          <a:p>
            <a:pPr algn="ctr"/>
            <a:br>
              <a:rPr sz="4400" b="1" dirty="0">
                <a:solidFill>
                  <a:schemeClr val="tx2"/>
                </a:solidFill>
                <a:latin typeface="Arial Black" panose="020B0A04020102020204" pitchFamily="34" charset="0"/>
              </a:rPr>
            </a:br>
            <a:r>
              <a:rPr sz="4400" b="1" dirty="0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  <a:endParaRPr dirty="0">
              <a:latin typeface="Times New Roman" panose="02020603050405020304" pitchFamily="18" charset="0"/>
            </a:endParaRPr>
          </a:p>
        </p:txBody>
      </p:sp>
      <p:pic>
        <p:nvPicPr>
          <p:cNvPr id="5125" name="Picture 8" descr="PEOP06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605" y="4147820"/>
            <a:ext cx="2679700" cy="23056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Küçük Resim Yer Tutucusu 4" descr="C:\Users\amert\Downloads\image1 (1)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7380288" y="5980113"/>
            <a:ext cx="1008062" cy="617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7" name="Küçük Resim Yer Tutucusu 4" descr="C:\Users\amert\Downloads\image1 (1)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178753" y="116840"/>
            <a:ext cx="1223962" cy="9032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2620" y="808990"/>
            <a:ext cx="8324215" cy="586041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4" descr="Resim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1187450" y="5445125"/>
            <a:ext cx="7056438" cy="64135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</a:ln>
          <a:effectLst/>
        </p:spPr>
        <p:txBody>
          <a:bodyPr>
            <a:spAutoFit/>
          </a:bodyPr>
          <a:p>
            <a:pPr algn="ctr">
              <a:spcBef>
                <a:spcPct val="50000"/>
              </a:spcBef>
              <a:buNone/>
            </a:pPr>
            <a:r>
              <a:rPr b="1" dirty="0">
                <a:solidFill>
                  <a:srgbClr val="0000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ahoma" panose="020B0604030504040204" pitchFamily="34" charset="0"/>
              </a:rPr>
              <a:t>TEŞEKKÜRLER ...</a:t>
            </a:r>
            <a:endParaRPr b="1" dirty="0">
              <a:solidFill>
                <a:srgbClr val="000099"/>
              </a:solidFill>
              <a:effectLst>
                <a:outerShdw blurRad="38100" dist="38100" dir="2700000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1268" name="WordArt 3"/>
          <p:cNvSpPr>
            <a:spLocks noTextEdit="1"/>
          </p:cNvSpPr>
          <p:nvPr/>
        </p:nvSpPr>
        <p:spPr>
          <a:xfrm>
            <a:off x="971550" y="4365625"/>
            <a:ext cx="7488238" cy="118903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  <a:normAutofit/>
          </a:bodyPr>
          <a:p>
            <a:pPr algn="ctr"/>
            <a:r>
              <a:rPr lang="en-US" sz="4000" b="1">
                <a:ln w="12700" cap="flat" cmpd="sng">
                  <a:solidFill>
                    <a:srgbClr val="B2B2B2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8100" dir="2699999" algn="tl" rotWithShape="0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Black" panose="020B0A04020102020204" pitchFamily="34" charset="0"/>
              </a:rPr>
              <a:t>Katıldığınız ve sabırla dinlediğiniz için</a:t>
            </a:r>
            <a:endParaRPr lang="en-US" sz="4000" b="1">
              <a:ln w="12700" cap="flat" cmpd="sng">
                <a:solidFill>
                  <a:srgbClr val="B2B2B2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8100" dir="2699999" algn="tl" rotWithShape="0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Arial Black" panose="020B0A04020102020204" pitchFamily="34" charset="0"/>
            </a:endParaRPr>
          </a:p>
        </p:txBody>
      </p:sp>
      <p:pic>
        <p:nvPicPr>
          <p:cNvPr id="11269" name="Küçük Resim Yer Tutucusu 4" descr="C:\Users\amert\Downloads\image1 (1)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6875463" y="549275"/>
            <a:ext cx="1512887" cy="1366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Küçük Resim Yer Tutucusu 4" descr="C:\Users\amert\Downloads\image1 (1)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960438" y="549275"/>
            <a:ext cx="1666875" cy="13668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2" name="Başlık 1"/>
          <p:cNvSpPr>
            <a:spLocks noGrp="1"/>
          </p:cNvSpPr>
          <p:nvPr>
            <p:ph type="title" hasCustomPrompt="1"/>
          </p:nvPr>
        </p:nvSpPr>
        <p:spPr>
          <a:xfrm>
            <a:off x="468313" y="3716338"/>
            <a:ext cx="8675688" cy="1441450"/>
          </a:xfrm>
          <a:solidFill>
            <a:srgbClr val="FFC000"/>
          </a:solidFill>
        </p:spPr>
        <p:txBody>
          <a:bodyPr vert="horz" wrap="square" lIns="91440" tIns="45720" rIns="91440" bIns="45720" numCol="1" anchor="b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tr-TR" sz="6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HİDAYET ATASOY</a:t>
            </a:r>
            <a:br>
              <a:rPr kumimoji="0" lang="tr-TR" sz="6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r-TR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REHBER ÖĞRETMEN/PSİKOLOJİK DANIŞMAN</a:t>
            </a:r>
            <a:endParaRPr kumimoji="0" lang="tr-TR" sz="3000" b="0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291" name="Küçük Resim Yer Tutucusu 4" descr="C:\Users\amert\Downloads\image1 (1).png"/>
          <p:cNvPicPr>
            <a:picLocks noGrp="1"/>
          </p:cNvPicPr>
          <p:nvPr>
            <p:ph type="clipArt" sz="half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2916238" y="836613"/>
            <a:ext cx="3671887" cy="215423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3"/>
          <p:cNvSpPr>
            <a:spLocks noGrp="1"/>
          </p:cNvSpPr>
          <p:nvPr>
            <p:ph idx="1" hasCustomPrompt="1"/>
          </p:nvPr>
        </p:nvSpPr>
        <p:spPr>
          <a:xfrm>
            <a:off x="1047750" y="1483995"/>
            <a:ext cx="7384415" cy="4845050"/>
          </a:xfrm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sz="2400" dirty="0"/>
              <a:t>2025 Sınav Takvimi</a:t>
            </a:r>
            <a:endParaRPr sz="2400" dirty="0"/>
          </a:p>
          <a:p>
            <a:pPr eaLnBrk="1" hangingPunct="1">
              <a:buNone/>
            </a:pPr>
            <a:r>
              <a:rPr sz="1600" dirty="0"/>
              <a:t>SINAV </a:t>
            </a:r>
            <a:r>
              <a:rPr lang="tr-TR" sz="1600" dirty="0"/>
              <a:t>21-22 </a:t>
            </a:r>
            <a:r>
              <a:rPr sz="1600" dirty="0"/>
              <a:t>HAZİRAN</a:t>
            </a:r>
            <a:r>
              <a:rPr lang="tr-TR" sz="1600" dirty="0"/>
              <a:t> 2024</a:t>
            </a:r>
            <a:r>
              <a:rPr sz="1600" dirty="0"/>
              <a:t>  TARİHLER</a:t>
            </a:r>
            <a:r>
              <a:rPr lang="tr-TR" sz="1600" dirty="0"/>
              <a:t>İN</a:t>
            </a:r>
            <a:r>
              <a:rPr sz="1600" dirty="0"/>
              <a:t>DE</a:t>
            </a:r>
            <a:r>
              <a:rPr lang="tr-TR" sz="1600" dirty="0"/>
              <a:t> </a:t>
            </a:r>
            <a:r>
              <a:rPr sz="1600" dirty="0"/>
              <a:t>YAPIL</a:t>
            </a:r>
            <a:r>
              <a:rPr lang="tr-TR" sz="1600" dirty="0"/>
              <a:t>AC</a:t>
            </a:r>
            <a:r>
              <a:rPr sz="1600" dirty="0"/>
              <a:t>AKTIR.</a:t>
            </a:r>
            <a:endParaRPr sz="2400" dirty="0"/>
          </a:p>
          <a:p>
            <a:pPr eaLnBrk="1" hangingPunct="1">
              <a:buNone/>
            </a:pPr>
            <a:r>
              <a:rPr sz="2400" dirty="0"/>
              <a:t>Yüksek Öğretim Kurumları Sınavı 3</a:t>
            </a:r>
            <a:endParaRPr sz="2400" dirty="0"/>
          </a:p>
          <a:p>
            <a:pPr eaLnBrk="1" hangingPunct="1">
              <a:buNone/>
            </a:pPr>
            <a:r>
              <a:rPr sz="2400" dirty="0"/>
              <a:t>oturum olarak yapılacak.</a:t>
            </a:r>
            <a:endParaRPr sz="2400" dirty="0"/>
          </a:p>
          <a:p>
            <a:pPr eaLnBrk="1" hangingPunct="1">
              <a:buNone/>
            </a:pPr>
            <a:r>
              <a:rPr sz="2400" dirty="0"/>
              <a:t>1.Oturum---&gt; Cumartesi -10.15</a:t>
            </a:r>
            <a:endParaRPr sz="2400" dirty="0"/>
          </a:p>
          <a:p>
            <a:pPr eaLnBrk="1" hangingPunct="1">
              <a:buNone/>
            </a:pPr>
            <a:r>
              <a:rPr sz="2400" dirty="0"/>
              <a:t>2.Oturum---&gt; Pazar -10.15</a:t>
            </a:r>
            <a:endParaRPr sz="2400" dirty="0"/>
          </a:p>
          <a:p>
            <a:pPr eaLnBrk="1" hangingPunct="1">
              <a:buNone/>
            </a:pPr>
            <a:r>
              <a:rPr sz="2400" dirty="0"/>
              <a:t>3.Oturum---&gt; Pazar -15.45</a:t>
            </a:r>
            <a:endParaRPr sz="2400" dirty="0"/>
          </a:p>
          <a:p>
            <a:pPr eaLnBrk="1" hangingPunct="1">
              <a:buNone/>
            </a:pPr>
            <a:r>
              <a:rPr sz="2400" dirty="0"/>
              <a:t>*Adaylar sınav binalarına sabah</a:t>
            </a:r>
            <a:r>
              <a:rPr lang="tr-TR" sz="2400" dirty="0"/>
              <a:t> </a:t>
            </a:r>
            <a:r>
              <a:rPr sz="2400" dirty="0"/>
              <a:t>oturumlarında saat</a:t>
            </a:r>
            <a:r>
              <a:rPr lang="tr-TR" sz="2400" dirty="0"/>
              <a:t> </a:t>
            </a:r>
            <a:r>
              <a:rPr sz="2400" dirty="0"/>
              <a:t>10.00'dan önce; öğlen oturumunda ise saat 15.30'dan önce</a:t>
            </a:r>
            <a:r>
              <a:rPr lang="tr-TR" sz="2400" dirty="0"/>
              <a:t> </a:t>
            </a:r>
            <a:r>
              <a:rPr sz="2400" dirty="0"/>
              <a:t>giriş yapmalıdır.</a:t>
            </a:r>
            <a:r>
              <a:rPr dirty="0"/>
              <a:t>	</a:t>
            </a:r>
            <a:endParaRPr dirty="0">
              <a:solidFill>
                <a:srgbClr val="CCFF66"/>
              </a:solidFill>
            </a:endParaRPr>
          </a:p>
          <a:p>
            <a:pPr eaLnBrk="1" hangingPunct="1">
              <a:buNone/>
            </a:pPr>
            <a:endParaRPr dirty="0">
              <a:solidFill>
                <a:srgbClr val="CCFF66"/>
              </a:solidFill>
            </a:endParaRPr>
          </a:p>
        </p:txBody>
      </p:sp>
      <p:pic>
        <p:nvPicPr>
          <p:cNvPr id="6147" name="Küçük Resim Yer Tutucusu 4" descr="C:\Users\amert\Downloads\image1 (1).png"/>
          <p:cNvPicPr/>
          <p:nvPr/>
        </p:nvPicPr>
        <p:blipFill>
          <a:blip r:embed="rId1"/>
          <a:stretch>
            <a:fillRect/>
          </a:stretch>
        </p:blipFill>
        <p:spPr>
          <a:xfrm>
            <a:off x="7667943" y="5980113"/>
            <a:ext cx="1008062" cy="617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68" name="Dikdörtgen 2"/>
          <p:cNvSpPr/>
          <p:nvPr/>
        </p:nvSpPr>
        <p:spPr>
          <a:xfrm>
            <a:off x="1931035" y="1268730"/>
            <a:ext cx="5303520" cy="122364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/>
            <a:endParaRPr dirty="0"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05" y="908685"/>
            <a:ext cx="1009650" cy="6191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7172" name="Object 5"/>
          <p:cNvGraphicFramePr>
            <a:graphicFrameLocks noChangeAspect="1"/>
          </p:cNvGraphicFramePr>
          <p:nvPr>
            <p:ph sz="quarter" idx="2" hasCustomPrompt="1"/>
          </p:nvPr>
        </p:nvGraphicFramePr>
        <p:xfrm>
          <a:off x="7596188" y="188913"/>
          <a:ext cx="1908175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4046855" imgH="3352800" progId="">
                  <p:embed/>
                </p:oleObj>
              </mc:Choice>
              <mc:Fallback>
                <p:oleObj name="" r:id="rId1" imgW="4046855" imgH="3352800" progId="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7596188" y="188913"/>
                        <a:ext cx="1908175" cy="158115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3" name="Picture 4" descr="discip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88" y="4508500"/>
            <a:ext cx="1422400" cy="2016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Küçük Resim Yer Tutucusu 4" descr="C:\Users\amert\Downloads\image1 (1)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7380288" y="5516563"/>
            <a:ext cx="1368425" cy="10810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1338580" y="887730"/>
            <a:ext cx="7501255" cy="41840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sz="2400"/>
              <a:t>Birinci Oturum</a:t>
            </a:r>
            <a:endParaRPr lang="en-US" sz="2400"/>
          </a:p>
          <a:p>
            <a:pPr algn="ctr"/>
            <a:r>
              <a:rPr lang="en-US" sz="2400"/>
              <a:t>TEMEL</a:t>
            </a:r>
            <a:r>
              <a:rPr lang="tr-TR" altLang="en-US" sz="2400"/>
              <a:t> </a:t>
            </a:r>
            <a:r>
              <a:rPr lang="en-US" sz="2400"/>
              <a:t>YETERLİLİK</a:t>
            </a:r>
            <a:r>
              <a:rPr lang="tr-TR" altLang="en-US" sz="2400"/>
              <a:t> </a:t>
            </a:r>
            <a:r>
              <a:rPr lang="en-US" sz="2400"/>
              <a:t>TESTİ</a:t>
            </a:r>
            <a:r>
              <a:rPr lang="tr-TR" altLang="en-US" sz="2400"/>
              <a:t> </a:t>
            </a:r>
            <a:r>
              <a:rPr lang="en-US" sz="2400"/>
              <a:t>(TYT)</a:t>
            </a:r>
            <a:endParaRPr lang="en-US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2100" y="1856105"/>
            <a:ext cx="6939915" cy="34347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5" name="Picture 4" descr="PEOP00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5013325"/>
            <a:ext cx="1452563" cy="1719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Küçük Resim Yer Tutucusu 4" descr="C:\Users\amert\Downloads\image1 (1)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7885113" y="5980113"/>
            <a:ext cx="1006475" cy="617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Picture 4" descr="PE01802_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520" y="5980430"/>
            <a:ext cx="2951163" cy="792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1471930" y="821055"/>
            <a:ext cx="7295515" cy="4963160"/>
          </a:xfrm>
          <a:prstGeom prst="rect">
            <a:avLst/>
          </a:prstGeom>
        </p:spPr>
        <p:txBody>
          <a:bodyPr wrap="square">
            <a:noAutofit/>
          </a:bodyPr>
          <a:p>
            <a:pPr algn="ctr"/>
            <a:r>
              <a:rPr sz="2400" b="1" i="1">
                <a:solidFill>
                  <a:srgbClr val="000000"/>
                </a:solidFill>
                <a:latin typeface="+mj-lt"/>
                <a:ea typeface="Evolventa-Bold"/>
                <a:cs typeface="+mj-lt"/>
              </a:rPr>
              <a:t>Birinci Oturum </a:t>
            </a:r>
            <a:endParaRPr sz="2400" b="1" i="1">
              <a:solidFill>
                <a:srgbClr val="000000"/>
              </a:solidFill>
              <a:latin typeface="+mj-lt"/>
              <a:ea typeface="Evolventa-Bold"/>
              <a:cs typeface="+mj-lt"/>
            </a:endParaRPr>
          </a:p>
          <a:p>
            <a:r>
              <a:rPr sz="2400" i="1">
                <a:solidFill>
                  <a:srgbClr val="000000"/>
                </a:solidFill>
                <a:latin typeface="+mj-lt"/>
                <a:ea typeface="Evolventa"/>
                <a:cs typeface="+mj-lt"/>
              </a:rPr>
              <a:t>Temel Yeterlilik Testi (TYT) </a:t>
            </a:r>
            <a:endParaRPr sz="2400" i="1">
              <a:solidFill>
                <a:srgbClr val="000000"/>
              </a:solidFill>
              <a:latin typeface="+mj-lt"/>
              <a:ea typeface="Evolventa"/>
              <a:cs typeface="+mj-lt"/>
            </a:endParaRPr>
          </a:p>
          <a:p>
            <a:pPr algn="ctr"/>
            <a:r>
              <a:rPr sz="2400" b="1" i="1">
                <a:solidFill>
                  <a:srgbClr val="000000"/>
                </a:solidFill>
                <a:latin typeface="+mj-lt"/>
                <a:ea typeface="Evolventa-Bold"/>
                <a:cs typeface="+mj-lt"/>
              </a:rPr>
              <a:t>Genel İlkeler </a:t>
            </a:r>
            <a:endParaRPr sz="2400" b="1" i="1">
              <a:solidFill>
                <a:srgbClr val="000000"/>
              </a:solidFill>
              <a:latin typeface="+mj-lt"/>
              <a:ea typeface="Evolventa-Bold"/>
              <a:cs typeface="+mj-lt"/>
            </a:endParaRPr>
          </a:p>
          <a:p>
            <a:r>
              <a:rPr sz="2600" b="1" i="1">
                <a:solidFill>
                  <a:srgbClr val="000000"/>
                </a:solidFill>
                <a:latin typeface="+mj-lt"/>
                <a:ea typeface="Evolventa-BoldOblique"/>
                <a:cs typeface="+mj-lt"/>
              </a:rPr>
              <a:t>Türkçe</a:t>
            </a:r>
            <a:r>
              <a:rPr sz="2600" i="1">
                <a:solidFill>
                  <a:srgbClr val="000000"/>
                </a:solidFill>
                <a:latin typeface="+mj-lt"/>
                <a:ea typeface="Evolventa-Oblique"/>
                <a:cs typeface="+mj-lt"/>
              </a:rPr>
              <a:t>, </a:t>
            </a:r>
            <a:r>
              <a:rPr sz="2600" b="1" i="1">
                <a:solidFill>
                  <a:srgbClr val="000000"/>
                </a:solidFill>
                <a:latin typeface="+mj-lt"/>
                <a:ea typeface="Evolventa-BoldOblique"/>
                <a:cs typeface="+mj-lt"/>
              </a:rPr>
              <a:t>Temel Matematik, Fen Bilimleri </a:t>
            </a:r>
            <a:r>
              <a:rPr sz="2600" i="1">
                <a:solidFill>
                  <a:srgbClr val="000000"/>
                </a:solidFill>
                <a:latin typeface="+mj-lt"/>
                <a:ea typeface="Evolventa-Oblique"/>
                <a:cs typeface="+mj-lt"/>
              </a:rPr>
              <a:t>ve</a:t>
            </a:r>
            <a:r>
              <a:rPr lang="tr-TR" sz="2600" i="1">
                <a:solidFill>
                  <a:srgbClr val="000000"/>
                </a:solidFill>
                <a:latin typeface="+mj-lt"/>
                <a:ea typeface="Evolventa-Oblique"/>
                <a:cs typeface="+mj-lt"/>
              </a:rPr>
              <a:t> </a:t>
            </a:r>
            <a:r>
              <a:rPr sz="2600" b="1" i="1">
                <a:solidFill>
                  <a:srgbClr val="000000"/>
                </a:solidFill>
                <a:latin typeface="+mj-lt"/>
                <a:ea typeface="Evolventa-BoldOblique"/>
                <a:cs typeface="+mj-lt"/>
              </a:rPr>
              <a:t>Sosyal</a:t>
            </a:r>
            <a:r>
              <a:rPr lang="tr-TR" sz="2600" b="1" i="1">
                <a:solidFill>
                  <a:srgbClr val="000000"/>
                </a:solidFill>
                <a:latin typeface="+mj-lt"/>
                <a:ea typeface="Evolventa-BoldOblique"/>
                <a:cs typeface="+mj-lt"/>
              </a:rPr>
              <a:t> </a:t>
            </a:r>
            <a:r>
              <a:rPr sz="2600" b="1" i="1">
                <a:solidFill>
                  <a:srgbClr val="000000"/>
                </a:solidFill>
                <a:latin typeface="+mj-lt"/>
                <a:ea typeface="Evolventa-BoldOblique"/>
                <a:cs typeface="+mj-lt"/>
              </a:rPr>
              <a:t>Bilimler </a:t>
            </a:r>
            <a:r>
              <a:rPr sz="2600" i="1">
                <a:solidFill>
                  <a:srgbClr val="000000"/>
                </a:solidFill>
                <a:latin typeface="+mj-lt"/>
                <a:ea typeface="Evolventa-Oblique"/>
                <a:cs typeface="+mj-lt"/>
              </a:rPr>
              <a:t>testlerinden olu</a:t>
            </a:r>
            <a:r>
              <a:rPr sz="2600" i="1">
                <a:solidFill>
                  <a:srgbClr val="000000"/>
                </a:solidFill>
                <a:latin typeface="+mj-lt"/>
                <a:ea typeface="NotoSans-Italic"/>
                <a:cs typeface="+mj-lt"/>
              </a:rPr>
              <a:t>ş</a:t>
            </a:r>
            <a:r>
              <a:rPr sz="2600" i="1">
                <a:solidFill>
                  <a:srgbClr val="000000"/>
                </a:solidFill>
                <a:latin typeface="+mj-lt"/>
                <a:ea typeface="Evolventa-Oblique"/>
                <a:cs typeface="+mj-lt"/>
              </a:rPr>
              <a:t>ur.Bütün adayların birinci oturuma girmesi </a:t>
            </a:r>
            <a:r>
              <a:rPr sz="2600" b="1" i="1">
                <a:solidFill>
                  <a:srgbClr val="000000"/>
                </a:solidFill>
                <a:latin typeface="+mj-lt"/>
                <a:ea typeface="Evolventa-BoldOblique"/>
                <a:cs typeface="+mj-lt"/>
              </a:rPr>
              <a:t>zorunludur. </a:t>
            </a:r>
            <a:endParaRPr sz="2600" b="1" i="1">
              <a:solidFill>
                <a:srgbClr val="000000"/>
              </a:solidFill>
              <a:latin typeface="+mj-lt"/>
              <a:ea typeface="Evolventa-BoldOblique"/>
              <a:cs typeface="+mj-lt"/>
            </a:endParaRPr>
          </a:p>
          <a:p>
            <a:r>
              <a:rPr sz="2600" i="1">
                <a:solidFill>
                  <a:srgbClr val="000000"/>
                </a:solidFill>
                <a:latin typeface="+mj-lt"/>
                <a:ea typeface="Evolventa-Oblique"/>
                <a:cs typeface="+mj-lt"/>
              </a:rPr>
              <a:t>Sınav sonunda tek bir puan türü hesaplanır. (</a:t>
            </a:r>
            <a:r>
              <a:rPr sz="2600" b="1" i="1">
                <a:solidFill>
                  <a:srgbClr val="000000"/>
                </a:solidFill>
                <a:latin typeface="+mj-lt"/>
                <a:ea typeface="Evolventa-BoldOblique"/>
                <a:cs typeface="+mj-lt"/>
              </a:rPr>
              <a:t>TYT puanı</a:t>
            </a:r>
            <a:r>
              <a:rPr sz="2600" i="1">
                <a:solidFill>
                  <a:srgbClr val="000000"/>
                </a:solidFill>
                <a:latin typeface="+mj-lt"/>
                <a:ea typeface="Evolventa-Oblique"/>
                <a:cs typeface="+mj-lt"/>
              </a:rPr>
              <a:t>) </a:t>
            </a:r>
            <a:endParaRPr sz="2600" i="1">
              <a:solidFill>
                <a:srgbClr val="000000"/>
              </a:solidFill>
              <a:latin typeface="+mj-lt"/>
              <a:ea typeface="Evolventa-Oblique"/>
              <a:cs typeface="+mj-lt"/>
            </a:endParaRPr>
          </a:p>
          <a:p>
            <a:r>
              <a:rPr sz="2600" i="1">
                <a:solidFill>
                  <a:srgbClr val="000000"/>
                </a:solidFill>
                <a:latin typeface="+mj-lt"/>
                <a:ea typeface="Evolventa-Oblique"/>
                <a:cs typeface="+mj-lt"/>
              </a:rPr>
              <a:t>Toplam </a:t>
            </a:r>
            <a:r>
              <a:rPr sz="2600" b="1" i="1">
                <a:solidFill>
                  <a:srgbClr val="000000"/>
                </a:solidFill>
                <a:latin typeface="+mj-lt"/>
                <a:ea typeface="Evolventa-BoldOblique"/>
                <a:cs typeface="+mj-lt"/>
              </a:rPr>
              <a:t>120 soru </a:t>
            </a:r>
            <a:r>
              <a:rPr sz="2600" i="1">
                <a:solidFill>
                  <a:srgbClr val="000000"/>
                </a:solidFill>
                <a:latin typeface="+mj-lt"/>
                <a:ea typeface="Evolventa-Oblique"/>
                <a:cs typeface="+mj-lt"/>
              </a:rPr>
              <a:t>vardır. Sınav süresi </a:t>
            </a:r>
            <a:r>
              <a:rPr sz="2600" b="1" i="1">
                <a:solidFill>
                  <a:srgbClr val="000000"/>
                </a:solidFill>
                <a:latin typeface="+mj-lt"/>
                <a:ea typeface="Evolventa-BoldOblique"/>
                <a:cs typeface="+mj-lt"/>
              </a:rPr>
              <a:t>165 dakika</a:t>
            </a:r>
            <a:r>
              <a:rPr sz="2600" i="1">
                <a:solidFill>
                  <a:srgbClr val="000000"/>
                </a:solidFill>
                <a:latin typeface="+mj-lt"/>
                <a:ea typeface="Evolventa-Oblique"/>
                <a:cs typeface="+mj-lt"/>
              </a:rPr>
              <a:t>dır. </a:t>
            </a:r>
            <a:endParaRPr sz="2600" i="1">
              <a:solidFill>
                <a:srgbClr val="000000"/>
              </a:solidFill>
              <a:latin typeface="+mj-lt"/>
              <a:ea typeface="Evolventa-Oblique"/>
              <a:cs typeface="+mj-lt"/>
            </a:endParaRPr>
          </a:p>
          <a:p>
            <a:r>
              <a:rPr sz="2600" i="1">
                <a:solidFill>
                  <a:srgbClr val="000000"/>
                </a:solidFill>
                <a:latin typeface="+mj-lt"/>
                <a:ea typeface="Evolventa-Oblique"/>
                <a:cs typeface="+mj-lt"/>
              </a:rPr>
              <a:t>Aynı testte yer alan soruların zorluk seviyesi puan değerini etkilememektedir.Örneğin en zor matematik sorusu ile en kolay matematik sorusunun puan değeri </a:t>
            </a:r>
            <a:endParaRPr sz="2600" i="1">
              <a:solidFill>
                <a:srgbClr val="000000"/>
              </a:solidFill>
              <a:latin typeface="+mj-lt"/>
              <a:ea typeface="Evolventa-Oblique"/>
              <a:cs typeface="+mj-lt"/>
            </a:endParaRPr>
          </a:p>
          <a:p>
            <a:r>
              <a:rPr sz="2600" i="1">
                <a:solidFill>
                  <a:srgbClr val="000000"/>
                </a:solidFill>
                <a:latin typeface="+mj-lt"/>
                <a:ea typeface="Evolventa-Oblique"/>
                <a:cs typeface="+mj-lt"/>
              </a:rPr>
              <a:t>aynıdır.</a:t>
            </a:r>
            <a:endParaRPr sz="2600" i="1">
              <a:solidFill>
                <a:srgbClr val="000000"/>
              </a:solidFill>
              <a:latin typeface="+mj-lt"/>
              <a:ea typeface="Evolventa-Oblique"/>
              <a:cs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7" name="Table 6"/>
          <p:cNvGraphicFramePr/>
          <p:nvPr>
            <p:custDataLst>
              <p:tags r:id="rId1"/>
            </p:custDataLst>
          </p:nvPr>
        </p:nvGraphicFramePr>
        <p:xfrm>
          <a:off x="1371600" y="864870"/>
          <a:ext cx="7336155" cy="4783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7750"/>
                <a:gridCol w="1541145"/>
                <a:gridCol w="2010410"/>
              </a:tblGrid>
              <a:tr h="476885">
                <a:tc>
                  <a:txBody>
                    <a:bodyPr/>
                    <a:p>
                      <a:pPr>
                        <a:buNone/>
                      </a:pPr>
                      <a:r>
                        <a:rPr lang="tr-TR" altLang="en-US"/>
                        <a:t>Temel Yeterlilik Testi</a:t>
                      </a:r>
                      <a:endParaRPr lang="tr-TR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tr-TR" altLang="en-US"/>
                        <a:t>Soru Sayıları</a:t>
                      </a:r>
                      <a:endParaRPr lang="tr-TR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tr-TR" altLang="en-US"/>
                        <a:t>Soru Başına Ortalama süre</a:t>
                      </a:r>
                      <a:endParaRPr lang="tr-TR" altLang="en-US"/>
                    </a:p>
                  </a:txBody>
                  <a:tcPr/>
                </a:tc>
              </a:tr>
              <a:tr h="82867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tr-TR" altLang="en-US" sz="3200"/>
                        <a:t>Türkçe</a:t>
                      </a:r>
                      <a:endParaRPr lang="tr-TR" altLang="en-US" sz="32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tr-TR" altLang="en-US" sz="3200"/>
                        <a:t>40</a:t>
                      </a:r>
                      <a:endParaRPr lang="tr-TR" altLang="en-US" sz="32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tr-TR" altLang="en-US" sz="2400" b="1"/>
                        <a:t>82,5 saniye</a:t>
                      </a:r>
                      <a:endParaRPr lang="tr-TR" altLang="en-US" sz="2400" b="1"/>
                    </a:p>
                  </a:txBody>
                  <a:tcPr anchor="ctr" anchorCtr="0"/>
                </a:tc>
              </a:tr>
              <a:tr h="82867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tr-TR" altLang="en-US" sz="1600"/>
                        <a:t>Sosyal Bilimler</a:t>
                      </a:r>
                      <a:endParaRPr lang="tr-TR" altLang="en-US" sz="3200"/>
                    </a:p>
                    <a:p>
                      <a:pPr algn="l">
                        <a:buNone/>
                      </a:pPr>
                      <a:r>
                        <a:rPr lang="tr-TR" altLang="en-US" sz="800"/>
                        <a:t>*Coğrafya (5 soru)</a:t>
                      </a:r>
                      <a:endParaRPr lang="tr-TR" altLang="en-US" sz="800"/>
                    </a:p>
                    <a:p>
                      <a:pPr algn="l">
                        <a:buNone/>
                      </a:pPr>
                      <a:r>
                        <a:rPr lang="tr-TR" altLang="en-US" sz="800"/>
                        <a:t>*Din Kültürü ve Ahlak Bilgisi (5 soru)</a:t>
                      </a:r>
                      <a:endParaRPr lang="tr-TR" altLang="en-US" sz="800"/>
                    </a:p>
                    <a:p>
                      <a:pPr algn="l">
                        <a:buNone/>
                      </a:pPr>
                      <a:r>
                        <a:rPr lang="tr-TR" altLang="en-US" sz="800"/>
                        <a:t>*Felsefe( 5 soru)</a:t>
                      </a:r>
                      <a:endParaRPr lang="tr-TR" altLang="en-US" sz="800"/>
                    </a:p>
                    <a:p>
                      <a:pPr algn="l">
                        <a:buNone/>
                      </a:pPr>
                      <a:r>
                        <a:rPr lang="tr-TR" altLang="en-US" sz="800"/>
                        <a:t>*Tarih (5 soru)</a:t>
                      </a:r>
                      <a:endParaRPr lang="tr-TR" altLang="en-US" sz="800"/>
                    </a:p>
                    <a:p>
                      <a:pPr algn="l">
                        <a:buNone/>
                      </a:pPr>
                      <a:r>
                        <a:rPr lang="tr-TR" altLang="en-US" sz="800"/>
                        <a:t>**SADECE DİNİ KÜLTÜRÜ VE AHLAK BİLİ GİSİ İ DERSİNİ DEN MUAF ÖĞRENCİLİ ER,</a:t>
                      </a:r>
                      <a:endParaRPr lang="tr-TR" altLang="en-US" sz="800"/>
                    </a:p>
                    <a:p>
                      <a:pPr algn="l">
                        <a:buNone/>
                      </a:pPr>
                      <a:r>
                        <a:rPr lang="tr-TR" altLang="en-US" sz="800"/>
                        <a:t>BU DERSE AİTİ SORULARI ÇÖZMEYECEK, 21-25. SORULARA AİTİ FELSEFE</a:t>
                      </a:r>
                      <a:endParaRPr lang="tr-TR" altLang="en-US" sz="800"/>
                    </a:p>
                    <a:p>
                      <a:pPr algn="l">
                        <a:buNone/>
                      </a:pPr>
                      <a:r>
                        <a:rPr lang="tr-TR" altLang="en-US" sz="800"/>
                        <a:t>SORULARINI ÇÖZECEKTİRİ .</a:t>
                      </a:r>
                      <a:endParaRPr lang="tr-TR" altLang="en-US" sz="800"/>
                    </a:p>
                  </a:txBody>
                  <a:tcPr anchor="t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tr-TR" altLang="en-US" sz="3200"/>
                        <a:t>20</a:t>
                      </a:r>
                      <a:endParaRPr lang="tr-TR" altLang="en-US" sz="32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tr-TR" altLang="en-US" sz="2400" b="1">
                          <a:sym typeface="+mn-ea"/>
                        </a:rPr>
                        <a:t>82,5 saniye</a:t>
                      </a:r>
                      <a:endParaRPr lang="tr-TR" altLang="en-US" sz="2400" b="1"/>
                    </a:p>
                    <a:p>
                      <a:pPr algn="ctr">
                        <a:buNone/>
                      </a:pPr>
                      <a:endParaRPr lang="tr-TR" altLang="en-US" sz="2400" b="1"/>
                    </a:p>
                  </a:txBody>
                  <a:tcPr anchor="ctr" anchorCtr="0"/>
                </a:tc>
              </a:tr>
              <a:tr h="82867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tr-TR" altLang="en-US" sz="2800"/>
                        <a:t>Fen Bilimleri</a:t>
                      </a:r>
                      <a:endParaRPr lang="tr-TR" altLang="en-US" sz="3200"/>
                    </a:p>
                    <a:p>
                      <a:pPr algn="l">
                        <a:buNone/>
                      </a:pPr>
                      <a:r>
                        <a:rPr lang="tr-TR" altLang="en-US" sz="1200"/>
                        <a:t>*Fizik (7 Soru)</a:t>
                      </a:r>
                      <a:endParaRPr lang="tr-TR" altLang="en-US" sz="1200"/>
                    </a:p>
                    <a:p>
                      <a:pPr algn="l">
                        <a:buNone/>
                      </a:pPr>
                      <a:r>
                        <a:rPr lang="tr-TR" altLang="en-US" sz="1200"/>
                        <a:t>*Kimya</a:t>
                      </a:r>
                      <a:r>
                        <a:rPr lang="tr-TR" altLang="en-US" sz="1200">
                          <a:sym typeface="+mn-ea"/>
                        </a:rPr>
                        <a:t> (7 Soru)</a:t>
                      </a:r>
                      <a:endParaRPr lang="tr-TR" altLang="en-US" sz="1200"/>
                    </a:p>
                    <a:p>
                      <a:pPr algn="l">
                        <a:buNone/>
                      </a:pPr>
                      <a:r>
                        <a:rPr lang="tr-TR" altLang="en-US" sz="1200"/>
                        <a:t>*Biyoloji</a:t>
                      </a:r>
                      <a:r>
                        <a:rPr lang="tr-TR" altLang="en-US" sz="1200">
                          <a:sym typeface="+mn-ea"/>
                        </a:rPr>
                        <a:t> (6 Soru)</a:t>
                      </a:r>
                      <a:endParaRPr lang="tr-TR" altLang="en-US" sz="12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tr-TR" altLang="en-US" sz="3200"/>
                        <a:t>20</a:t>
                      </a:r>
                      <a:endParaRPr lang="tr-TR" altLang="en-US" sz="32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tr-TR" altLang="en-US" sz="2400" b="1">
                          <a:sym typeface="+mn-ea"/>
                        </a:rPr>
                        <a:t>82,5 saniye</a:t>
                      </a:r>
                      <a:endParaRPr lang="tr-TR" altLang="en-US" sz="2400" b="1"/>
                    </a:p>
                    <a:p>
                      <a:pPr algn="ctr">
                        <a:buNone/>
                      </a:pPr>
                      <a:endParaRPr lang="tr-TR" altLang="en-US" sz="2400" b="1"/>
                    </a:p>
                  </a:txBody>
                  <a:tcPr anchor="ctr" anchorCtr="0"/>
                </a:tc>
              </a:tr>
              <a:tr h="82867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tr-TR" altLang="en-US" sz="3200"/>
                        <a:t>Matematik</a:t>
                      </a:r>
                      <a:endParaRPr lang="tr-TR" altLang="en-US" sz="32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tr-TR" altLang="en-US" sz="3200"/>
                        <a:t>40</a:t>
                      </a:r>
                      <a:endParaRPr lang="tr-TR" altLang="en-US" sz="32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tr-TR" altLang="en-US" sz="2400" b="1">
                          <a:sym typeface="+mn-ea"/>
                        </a:rPr>
                        <a:t>82,5 saniye</a:t>
                      </a:r>
                      <a:endParaRPr lang="tr-TR" altLang="en-US" sz="2400" b="1"/>
                    </a:p>
                    <a:p>
                      <a:pPr algn="ctr">
                        <a:buNone/>
                      </a:pPr>
                      <a:endParaRPr lang="tr-TR" altLang="en-US" sz="2400" b="1"/>
                    </a:p>
                  </a:txBody>
                  <a:tcPr anchor="ctr" anchorCtr="0"/>
                </a:tc>
              </a:tr>
              <a:tr h="82867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tr-TR" altLang="en-US" sz="3200"/>
                        <a:t>Toplam</a:t>
                      </a:r>
                      <a:endParaRPr lang="tr-TR" altLang="en-US" sz="32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tr-TR" altLang="en-US" sz="3200"/>
                        <a:t>120</a:t>
                      </a:r>
                      <a:endParaRPr lang="tr-TR" altLang="en-US" sz="32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tr-TR" altLang="en-US" sz="2400" b="1">
                          <a:sym typeface="+mn-ea"/>
                        </a:rPr>
                        <a:t>82,5 saniye</a:t>
                      </a:r>
                      <a:endParaRPr lang="tr-TR" altLang="en-US" sz="2400" b="1"/>
                    </a:p>
                    <a:p>
                      <a:pPr algn="ctr">
                        <a:buNone/>
                      </a:pPr>
                      <a:endParaRPr lang="tr-TR" altLang="en-US" sz="2400" b="1"/>
                    </a:p>
                  </a:txBody>
                  <a:tcPr anchor="ctr" anchorCtr="0"/>
                </a:tc>
              </a:tr>
            </a:tbl>
          </a:graphicData>
        </a:graphic>
      </p:graphicFrame>
      <p:graphicFrame>
        <p:nvGraphicFramePr>
          <p:cNvPr id="10" name="Table 9"/>
          <p:cNvGraphicFramePr/>
          <p:nvPr>
            <p:custDataLst>
              <p:tags r:id="rId2"/>
            </p:custDataLst>
          </p:nvPr>
        </p:nvGraphicFramePr>
        <p:xfrm>
          <a:off x="7235825" y="853440"/>
          <a:ext cx="1845945" cy="5637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5945"/>
              </a:tblGrid>
              <a:tr h="699135">
                <a:tc>
                  <a:txBody>
                    <a:bodyPr/>
                    <a:p>
                      <a:pPr>
                        <a:buNone/>
                      </a:pPr>
                      <a:r>
                        <a:rPr lang="tr-TR" altLang="en-US"/>
                        <a:t>Toplam Süre</a:t>
                      </a:r>
                      <a:endParaRPr lang="tr-TR" altLang="en-US"/>
                    </a:p>
                  </a:txBody>
                  <a:tcPr/>
                </a:tc>
              </a:tr>
              <a:tr h="49383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tr-TR" altLang="en-US" sz="3600"/>
                        <a:t>165 Dakika</a:t>
                      </a:r>
                      <a:endParaRPr lang="tr-TR" altLang="en-US" sz="3600"/>
                    </a:p>
                  </a:txBody>
                  <a:tcPr anchor="ctr" anchorCtr="0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Content Placeholder 3"/>
          <p:cNvSpPr/>
          <p:nvPr>
            <p:ph idx="1"/>
          </p:nvPr>
        </p:nvSpPr>
        <p:spPr>
          <a:xfrm>
            <a:off x="1066800" y="995045"/>
            <a:ext cx="7772400" cy="3215005"/>
          </a:xfrm>
        </p:spPr>
        <p:txBody>
          <a:bodyPr/>
          <a:p>
            <a:pPr marL="0" indent="457200" algn="ctr">
              <a:buNone/>
            </a:pPr>
            <a:r>
              <a:rPr lang="en-US" sz="2800"/>
              <a:t>Temel Yeterlilik Testi (TYT)</a:t>
            </a:r>
            <a:endParaRPr lang="en-US" sz="2800"/>
          </a:p>
          <a:p>
            <a:pPr marL="0" indent="457200" algn="ctr">
              <a:buNone/>
            </a:pPr>
            <a:r>
              <a:rPr lang="en-US" sz="2800"/>
              <a:t>Birinci Oturum</a:t>
            </a:r>
            <a:endParaRPr lang="en-US" sz="2800"/>
          </a:p>
          <a:p>
            <a:pPr marL="0" indent="457200" algn="ctr">
              <a:buNone/>
            </a:pPr>
            <a:r>
              <a:rPr lang="en-US" sz="2000"/>
              <a:t>TYT Puan Türünün Hesaplanmasında Testlerin Ağırlığ</a:t>
            </a:r>
            <a:r>
              <a:rPr lang="tr-TR" altLang="en-US" sz="2000"/>
              <a:t>ı </a:t>
            </a:r>
            <a:r>
              <a:rPr lang="en-US" sz="2000"/>
              <a:t>(%)</a:t>
            </a:r>
            <a:r>
              <a:rPr lang="en-US" sz="2800"/>
              <a:t> </a:t>
            </a:r>
            <a:endParaRPr lang="en-US" sz="1600"/>
          </a:p>
          <a:p>
            <a:pPr marL="0" indent="457200" algn="ctr">
              <a:buNone/>
            </a:pPr>
            <a:endParaRPr lang="en-US" sz="1600"/>
          </a:p>
        </p:txBody>
      </p:sp>
      <p:graphicFrame>
        <p:nvGraphicFramePr>
          <p:cNvPr id="2" name="Table 1"/>
          <p:cNvGraphicFramePr/>
          <p:nvPr>
            <p:custDataLst>
              <p:tags r:id="rId1"/>
            </p:custDataLst>
          </p:nvPr>
        </p:nvGraphicFramePr>
        <p:xfrm>
          <a:off x="1371600" y="3048000"/>
          <a:ext cx="7303135" cy="859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9695"/>
                <a:gridCol w="1164590"/>
                <a:gridCol w="1926590"/>
                <a:gridCol w="1311275"/>
                <a:gridCol w="1530985"/>
              </a:tblGrid>
              <a:tr h="4521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tr-TR" altLang="en-US"/>
                        <a:t>Puan Türü</a:t>
                      </a:r>
                      <a:endParaRPr lang="tr-TR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tr-TR" altLang="en-US"/>
                        <a:t>Türkçe</a:t>
                      </a:r>
                      <a:endParaRPr lang="tr-TR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tr-TR" altLang="en-US"/>
                        <a:t>Sosyal Bilimler</a:t>
                      </a:r>
                      <a:endParaRPr lang="tr-TR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tr-TR" altLang="en-US"/>
                        <a:t>Matematik</a:t>
                      </a:r>
                      <a:endParaRPr lang="tr-TR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tr-TR" altLang="en-US"/>
                        <a:t>Fen Bilimleri</a:t>
                      </a:r>
                      <a:endParaRPr lang="tr-TR" altLang="en-US"/>
                    </a:p>
                  </a:txBody>
                  <a:tcPr/>
                </a:tc>
              </a:tr>
              <a:tr h="4076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TYT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tr-TR" altLang="en-US"/>
                        <a:t>33</a:t>
                      </a:r>
                      <a:endParaRPr lang="tr-TR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tr-TR" altLang="en-US"/>
                        <a:t>17</a:t>
                      </a:r>
                      <a:endParaRPr lang="tr-TR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tr-TR" altLang="en-US"/>
                        <a:t>33</a:t>
                      </a:r>
                      <a:endParaRPr lang="tr-TR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tr-TR" altLang="en-US"/>
                        <a:t>17</a:t>
                      </a:r>
                      <a:endParaRPr lang="tr-TR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685" y="4131310"/>
            <a:ext cx="7317105" cy="22371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 Box 5"/>
          <p:cNvSpPr txBox="1"/>
          <p:nvPr/>
        </p:nvSpPr>
        <p:spPr>
          <a:xfrm>
            <a:off x="650240" y="116840"/>
            <a:ext cx="8197215" cy="60566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0" y="1466850"/>
            <a:ext cx="7124700" cy="39243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503*391"/>
  <p:tag name="TABLE_ENDDRAG_RECT" val="108*68*503*391"/>
</p:tagLst>
</file>

<file path=ppt/tags/tag10.xml><?xml version="1.0" encoding="utf-8"?>
<p:tagLst xmlns:p="http://schemas.openxmlformats.org/presentationml/2006/main">
  <p:tag name="TABLE_ENDDRAG_ORIGIN_RECT" val="324*30"/>
  <p:tag name="TABLE_ENDDRAG_RECT" val="42*84*324*30"/>
</p:tagLst>
</file>

<file path=ppt/tags/tag11.xml><?xml version="1.0" encoding="utf-8"?>
<p:tagLst xmlns:p="http://schemas.openxmlformats.org/presentationml/2006/main">
  <p:tag name="TABLE_ENDDRAG_ORIGIN_RECT" val="323*30"/>
  <p:tag name="TABLE_ENDDRAG_RECT" val="366*84*323*30"/>
</p:tagLst>
</file>

<file path=ppt/tags/tag12.xml><?xml version="1.0" encoding="utf-8"?>
<p:tagLst xmlns:p="http://schemas.openxmlformats.org/presentationml/2006/main">
  <p:tag name="TABLE_ENDDRAG_ORIGIN_RECT" val="323*30"/>
  <p:tag name="TABLE_ENDDRAG_RECT" val="366*111*323*30"/>
</p:tagLst>
</file>

<file path=ppt/tags/tag13.xml><?xml version="1.0" encoding="utf-8"?>
<p:tagLst xmlns:p="http://schemas.openxmlformats.org/presentationml/2006/main">
  <p:tag name="TABLE_ENDDRAG_ORIGIN_RECT" val="323*30"/>
  <p:tag name="TABLE_ENDDRAG_RECT" val="367*150*323*30"/>
</p:tagLst>
</file>

<file path=ppt/tags/tag14.xml><?xml version="1.0" encoding="utf-8"?>
<p:tagLst xmlns:p="http://schemas.openxmlformats.org/presentationml/2006/main">
  <p:tag name="TABLE_ENDDRAG_ORIGIN_RECT" val="324*30"/>
  <p:tag name="TABLE_ENDDRAG_RECT" val="42*150*324*30"/>
</p:tagLst>
</file>

<file path=ppt/tags/tag15.xml><?xml version="1.0" encoding="utf-8"?>
<p:tagLst xmlns:p="http://schemas.openxmlformats.org/presentationml/2006/main">
  <p:tag name="TABLE_ENDDRAG_ORIGIN_RECT" val="570*30"/>
  <p:tag name="TABLE_ENDDRAG_RECT" val="101*128*570*30"/>
</p:tagLst>
</file>

<file path=ppt/tags/tag16.xml><?xml version="1.0" encoding="utf-8"?>
<p:tagLst xmlns:p="http://schemas.openxmlformats.org/presentationml/2006/main">
  <p:tag name="TABLE_ENDDRAG_ORIGIN_RECT" val="280*30"/>
  <p:tag name="TABLE_ENDDRAG_RECT" val="104*207*280*30"/>
</p:tagLst>
</file>

<file path=ppt/tags/tag17.xml><?xml version="1.0" encoding="utf-8"?>
<p:tagLst xmlns:p="http://schemas.openxmlformats.org/presentationml/2006/main">
  <p:tag name="TABLE_ENDDRAG_ORIGIN_RECT" val="285*30"/>
  <p:tag name="TABLE_ENDDRAG_RECT" val="388*207*285*30"/>
</p:tagLst>
</file>

<file path=ppt/tags/tag18.xml><?xml version="1.0" encoding="utf-8"?>
<p:tagLst xmlns:p="http://schemas.openxmlformats.org/presentationml/2006/main">
  <p:tag name="TABLE_ENDDRAG_ORIGIN_RECT" val="653*61"/>
  <p:tag name="TABLE_ENDDRAG_RECT" val="53*71*653*61"/>
</p:tagLst>
</file>

<file path=ppt/tags/tag19.xml><?xml version="1.0" encoding="utf-8"?>
<p:tagLst xmlns:p="http://schemas.openxmlformats.org/presentationml/2006/main">
  <p:tag name="TABLE_ENDDRAG_ORIGIN_RECT" val="653*30"/>
  <p:tag name="TABLE_ENDDRAG_RECT" val="53*101*653*30"/>
</p:tagLst>
</file>

<file path=ppt/tags/tag2.xml><?xml version="1.0" encoding="utf-8"?>
<p:tagLst xmlns:p="http://schemas.openxmlformats.org/presentationml/2006/main">
  <p:tag name="TABLE_ENDDRAG_ORIGIN_RECT" val="145*443"/>
  <p:tag name="TABLE_ENDDRAG_RECT" val="569*67*145*443"/>
</p:tagLst>
</file>

<file path=ppt/tags/tag20.xml><?xml version="1.0" encoding="utf-8"?>
<p:tagLst xmlns:p="http://schemas.openxmlformats.org/presentationml/2006/main">
  <p:tag name="TABLE_ENDDRAG_ORIGIN_RECT" val="654*30"/>
  <p:tag name="TABLE_ENDDRAG_RECT" val="53*156*654*30"/>
</p:tagLst>
</file>

<file path=ppt/tags/tag21.xml><?xml version="1.0" encoding="utf-8"?>
<p:tagLst xmlns:p="http://schemas.openxmlformats.org/presentationml/2006/main">
  <p:tag name="TABLE_ENDDRAG_ORIGIN_RECT" val="658*80"/>
  <p:tag name="TABLE_ENDDRAG_RECT" val="53*255*658*80"/>
</p:tagLst>
</file>

<file path=ppt/tags/tag22.xml><?xml version="1.0" encoding="utf-8"?>
<p:tagLst xmlns:p="http://schemas.openxmlformats.org/presentationml/2006/main">
  <p:tag name="TABLE_ENDDRAG_ORIGIN_RECT" val="655*86"/>
  <p:tag name="TABLE_ENDDRAG_RECT" val="53*335*655*86"/>
</p:tagLst>
</file>

<file path=ppt/tags/tag23.xml><?xml version="1.0" encoding="utf-8"?>
<p:tagLst xmlns:p="http://schemas.openxmlformats.org/presentationml/2006/main">
  <p:tag name="TABLE_ENDDRAG_ORIGIN_RECT" val="654*83"/>
  <p:tag name="TABLE_ENDDRAG_RECT" val="53*421*654*83"/>
</p:tagLst>
</file>

<file path=ppt/tags/tag3.xml><?xml version="1.0" encoding="utf-8"?>
<p:tagLst xmlns:p="http://schemas.openxmlformats.org/presentationml/2006/main">
  <p:tag name="TABLE_ENDDRAG_ORIGIN_RECT" val="539*188"/>
  <p:tag name="TABLE_ENDDRAG_RECT" val="108*240*539*188"/>
</p:tagLst>
</file>

<file path=ppt/tags/tag4.xml><?xml version="1.0" encoding="utf-8"?>
<p:tagLst xmlns:p="http://schemas.openxmlformats.org/presentationml/2006/main">
  <p:tag name="TABLE_ENDDRAG_ORIGIN_RECT" val="680*30"/>
  <p:tag name="TABLE_ENDDRAG_RECT" val="16*99*680*30"/>
</p:tagLst>
</file>

<file path=ppt/tags/tag5.xml><?xml version="1.0" encoding="utf-8"?>
<p:tagLst xmlns:p="http://schemas.openxmlformats.org/presentationml/2006/main">
  <p:tag name="TABLE_ENDDRAG_ORIGIN_RECT" val="372*33"/>
  <p:tag name="TABLE_ENDDRAG_RECT" val="16*130*372*33"/>
</p:tagLst>
</file>

<file path=ppt/tags/tag6.xml><?xml version="1.0" encoding="utf-8"?>
<p:tagLst xmlns:p="http://schemas.openxmlformats.org/presentationml/2006/main">
  <p:tag name="TABLE_ENDDRAG_ORIGIN_RECT" val="302*30"/>
  <p:tag name="TABLE_ENDDRAG_RECT" val="394*129*302*30"/>
</p:tagLst>
</file>

<file path=ppt/tags/tag7.xml><?xml version="1.0" encoding="utf-8"?>
<p:tagLst xmlns:p="http://schemas.openxmlformats.org/presentationml/2006/main">
  <p:tag name="TABLE_ENDDRAG_ORIGIN_RECT" val="304*60"/>
  <p:tag name="TABLE_ENDDRAG_RECT" val="394*162*304*60"/>
</p:tagLst>
</file>

<file path=ppt/tags/tag8.xml><?xml version="1.0" encoding="utf-8"?>
<p:tagLst xmlns:p="http://schemas.openxmlformats.org/presentationml/2006/main">
  <p:tag name="TABLE_ENDDRAG_ORIGIN_RECT" val="373*30"/>
  <p:tag name="TABLE_ENDDRAG_RECT" val="16*165*373*30"/>
</p:tagLst>
</file>

<file path=ppt/tags/tag9.xml><?xml version="1.0" encoding="utf-8"?>
<p:tagLst xmlns:p="http://schemas.openxmlformats.org/presentationml/2006/main">
  <p:tag name="TABLE_ENDDRAG_ORIGIN_RECT" val="646*30"/>
  <p:tag name="TABLE_ENDDRAG_RECT" val="44*54*646*30"/>
</p:tagLst>
</file>

<file path=ppt/theme/theme1.xml><?xml version="1.0" encoding="utf-8"?>
<a:theme xmlns:a="http://schemas.openxmlformats.org/drawingml/2006/main" name="Doğa">
  <a:themeElements>
    <a:clrScheme name="Doğa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Doğ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b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tr-TR" sz="3600" b="0" i="0" u="none" strike="noStrike" cap="none" normalizeH="0" baseline="0" smtClean="0">
            <a:ln>
              <a:noFill/>
            </a:ln>
            <a:solidFill>
              <a:srgbClr val="660033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b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tr-TR" sz="3600" b="0" i="0" u="none" strike="noStrike" cap="none" normalizeH="0" baseline="0" smtClean="0">
            <a:ln>
              <a:noFill/>
            </a:ln>
            <a:solidFill>
              <a:srgbClr val="660033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oğa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ğa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ğa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ğa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ğa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4762</Words>
  <Application>WPS Presentation</Application>
  <PresentationFormat>Ekran Gösterisi (4:3)</PresentationFormat>
  <Paragraphs>403</Paragraphs>
  <Slides>32</Slides>
  <Notes>6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32</vt:i4>
      </vt:variant>
    </vt:vector>
  </HeadingPairs>
  <TitlesOfParts>
    <vt:vector size="50" baseType="lpstr">
      <vt:lpstr>Arial</vt:lpstr>
      <vt:lpstr>SimSun</vt:lpstr>
      <vt:lpstr>Wingdings</vt:lpstr>
      <vt:lpstr>Times New Roman</vt:lpstr>
      <vt:lpstr>Arial Black</vt:lpstr>
      <vt:lpstr>Arial Black</vt:lpstr>
      <vt:lpstr>Evolventa-Bold</vt:lpstr>
      <vt:lpstr>Segoe Print</vt:lpstr>
      <vt:lpstr>Evolventa</vt:lpstr>
      <vt:lpstr>Evolventa-BoldOblique</vt:lpstr>
      <vt:lpstr>Evolventa-Oblique</vt:lpstr>
      <vt:lpstr>NotoSans-Italic</vt:lpstr>
      <vt:lpstr>Microsoft YaHei</vt:lpstr>
      <vt:lpstr>Arial Unicode MS</vt:lpstr>
      <vt:lpstr>NotoSans-Bold</vt:lpstr>
      <vt:lpstr>Poppins-Light</vt:lpstr>
      <vt:lpstr>Tahoma</vt:lpstr>
      <vt:lpstr>Doğa</vt:lpstr>
      <vt:lpstr>PowerPoint 演示文稿</vt:lpstr>
      <vt:lpstr>Sevgili öğrenciler, Bu yıl okulunuzdaki son seneniz ve gelecek yıl artık üniversiteye geçiş yapacaksınız. Üniversite sürecine geçişte size yol gösterecek olan adımlardan bahsedeceğiz.</vt:lpstr>
      <vt:lpstr>Sınav Oturumları  Birinci oturum (TYT)  İkinci oturum (AYT)  Üçüncü oturum (DİL)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HİDAYET ATASOY REHBER ÖĞRETMEN/PSİKOLOJİK DANIŞMAN</vt:lpstr>
    </vt:vector>
  </TitlesOfParts>
  <Company>Unknown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Unknown User</dc:creator>
  <cp:lastModifiedBy>amert</cp:lastModifiedBy>
  <cp:revision>147</cp:revision>
  <dcterms:created xsi:type="dcterms:W3CDTF">2006-10-11T07:27:00Z</dcterms:created>
  <dcterms:modified xsi:type="dcterms:W3CDTF">2024-11-06T11:49:36Z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8B9B72CC1A9B41C8BFDD8376627CF7E8_13</vt:lpwstr>
  </property>
  <property fmtid="{D5CDD505-2E9C-101B-9397-08002B2CF9AE}" pid="3" name="KSOProductBuildVer">
    <vt:lpwstr>1033-12.2.0.18607</vt:lpwstr>
  </property>
</Properties>
</file>